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3"/>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401" r:id="rId18"/>
    <p:sldId id="311" r:id="rId19"/>
    <p:sldId id="321" r:id="rId20"/>
    <p:sldId id="323" r:id="rId21"/>
    <p:sldId id="271" r:id="rId22"/>
    <p:sldId id="258" r:id="rId23"/>
    <p:sldId id="314" r:id="rId24"/>
    <p:sldId id="315" r:id="rId25"/>
    <p:sldId id="317" r:id="rId26"/>
    <p:sldId id="318" r:id="rId27"/>
    <p:sldId id="374" r:id="rId28"/>
    <p:sldId id="319" r:id="rId29"/>
    <p:sldId id="322" r:id="rId30"/>
    <p:sldId id="272" r:id="rId31"/>
    <p:sldId id="386" r:id="rId32"/>
    <p:sldId id="260" r:id="rId33"/>
    <p:sldId id="324" r:id="rId34"/>
    <p:sldId id="325" r:id="rId35"/>
    <p:sldId id="326" r:id="rId36"/>
    <p:sldId id="327" r:id="rId37"/>
    <p:sldId id="328" r:id="rId38"/>
    <p:sldId id="329" r:id="rId39"/>
    <p:sldId id="330" r:id="rId40"/>
    <p:sldId id="334" r:id="rId41"/>
    <p:sldId id="335" r:id="rId42"/>
    <p:sldId id="331" r:id="rId43"/>
    <p:sldId id="332" r:id="rId44"/>
    <p:sldId id="333" r:id="rId45"/>
    <p:sldId id="336" r:id="rId46"/>
    <p:sldId id="337" r:id="rId47"/>
    <p:sldId id="338" r:id="rId48"/>
    <p:sldId id="301" r:id="rId49"/>
    <p:sldId id="263" r:id="rId50"/>
    <p:sldId id="270" r:id="rId51"/>
    <p:sldId id="262" r:id="rId52"/>
    <p:sldId id="418" r:id="rId53"/>
    <p:sldId id="312" r:id="rId54"/>
    <p:sldId id="343" r:id="rId55"/>
    <p:sldId id="365" r:id="rId56"/>
    <p:sldId id="344" r:id="rId57"/>
    <p:sldId id="342" r:id="rId58"/>
    <p:sldId id="281" r:id="rId59"/>
    <p:sldId id="280" r:id="rId60"/>
    <p:sldId id="276" r:id="rId61"/>
    <p:sldId id="412" r:id="rId62"/>
    <p:sldId id="266" r:id="rId63"/>
    <p:sldId id="267" r:id="rId64"/>
    <p:sldId id="404" r:id="rId65"/>
    <p:sldId id="279" r:id="rId66"/>
    <p:sldId id="352" r:id="rId67"/>
    <p:sldId id="287" r:id="rId68"/>
    <p:sldId id="394" r:id="rId69"/>
    <p:sldId id="395" r:id="rId70"/>
    <p:sldId id="396" r:id="rId71"/>
    <p:sldId id="379" r:id="rId72"/>
    <p:sldId id="406" r:id="rId73"/>
    <p:sldId id="380" r:id="rId74"/>
    <p:sldId id="413" r:id="rId75"/>
    <p:sldId id="414" r:id="rId76"/>
    <p:sldId id="419" r:id="rId77"/>
    <p:sldId id="420" r:id="rId78"/>
    <p:sldId id="417" r:id="rId79"/>
    <p:sldId id="411" r:id="rId80"/>
    <p:sldId id="376" r:id="rId81"/>
    <p:sldId id="405" r:id="rId82"/>
    <p:sldId id="377" r:id="rId83"/>
    <p:sldId id="372" r:id="rId84"/>
    <p:sldId id="351" r:id="rId85"/>
    <p:sldId id="389" r:id="rId86"/>
    <p:sldId id="366" r:id="rId87"/>
    <p:sldId id="402" r:id="rId88"/>
    <p:sldId id="391" r:id="rId89"/>
    <p:sldId id="308" r:id="rId90"/>
    <p:sldId id="293" r:id="rId91"/>
    <p:sldId id="30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1"/>
    <dgm:cxn modelId="{AEE0A5E5-B5FD-4198-9B55-6B5F6EB0838A}" type="presOf" srcId="{2052D8C4-2593-46BA-BCAF-F10C03B13E22}" destId="{30ADB834-5B2C-498A-8E4B-73E85E1D22B7}" srcOrd="0" destOrd="0" presId="urn:microsoft.com/office/officeart/2005/8/layout/hProcess10#1"/>
    <dgm:cxn modelId="{9C2F0356-ED03-4390-BEA1-3299F8633F09}" type="presOf" srcId="{E46577BB-CEA4-4AF1-9318-D13941664FE6}" destId="{391694FC-8E0A-4097-9DE2-524E393C6CCE}"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1"/>
    <dgm:cxn modelId="{8E949585-72CA-4575-97ED-ED72F4402278}" type="presOf" srcId="{22D62A13-11C4-4694-AA5C-AE4AD9993A37}" destId="{A38777E0-2651-4C4C-83E1-883EFED2964A}" srcOrd="1" destOrd="0" presId="urn:microsoft.com/office/officeart/2005/8/layout/hProcess10#1"/>
    <dgm:cxn modelId="{45D627B8-3445-4FF6-AADF-DFE4F129E0EA}" type="presOf" srcId="{3B62F779-C8C4-4403-A321-BC49F982E4AB}" destId="{F144BABE-85A4-4349-B4AC-17F4EF0A35EC}" srcOrd="0" destOrd="0" presId="urn:microsoft.com/office/officeart/2005/8/layout/hProcess10#1"/>
    <dgm:cxn modelId="{FFAB1C3D-B380-41A9-BC3E-BC9C644F6667}" type="presOf" srcId="{7972CBEC-541E-4414-B55B-F7CCE4DF0F06}" destId="{C63B5AEA-A435-41A5-A1ED-E2CD48DAF650}" srcOrd="0" destOrd="0" presId="urn:microsoft.com/office/officeart/2005/8/layout/hProcess10#1"/>
    <dgm:cxn modelId="{32D53038-758E-4412-BDC1-DF165AF5BBFF}" type="presOf" srcId="{22D62A13-11C4-4694-AA5C-AE4AD9993A37}" destId="{CBAF70CA-EC59-4394-BE21-3A85CFED56AF}" srcOrd="0" destOrd="0" presId="urn:microsoft.com/office/officeart/2005/8/layout/hProcess10#1"/>
    <dgm:cxn modelId="{8E1A9772-A800-4F00-9C7E-25957907B53A}" type="presOf" srcId="{78D50FA3-D6C2-48F3-8D3E-753AA09ACF6F}" destId="{9692A6D9-AE56-4BDF-A9B1-D4E67A21F93D}" srcOrd="1" destOrd="0" presId="urn:microsoft.com/office/officeart/2005/8/layout/hProcess10#1"/>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1"/>
    <dgm:cxn modelId="{D5DB254D-90D2-4214-898F-85F4F6888F8D}" type="presParOf" srcId="{CA1A814B-CD73-4ABC-8A50-14BF1F4EEFA3}" destId="{811EF07C-38A5-4CF6-A42F-624F61D73E02}" srcOrd="0" destOrd="0" presId="urn:microsoft.com/office/officeart/2005/8/layout/hProcess10#1"/>
    <dgm:cxn modelId="{A91573E2-C6A5-4689-918A-D08F92717AD6}" type="presParOf" srcId="{811EF07C-38A5-4CF6-A42F-624F61D73E02}" destId="{BAEA5892-5815-4FB6-8552-6609C18A3C74}" srcOrd="0" destOrd="0" presId="urn:microsoft.com/office/officeart/2005/8/layout/hProcess10#1"/>
    <dgm:cxn modelId="{75CF3341-D68E-4ECE-A199-8D62A58D1F81}" type="presParOf" srcId="{811EF07C-38A5-4CF6-A42F-624F61D73E02}" destId="{391694FC-8E0A-4097-9DE2-524E393C6CCE}" srcOrd="1" destOrd="0" presId="urn:microsoft.com/office/officeart/2005/8/layout/hProcess10#1"/>
    <dgm:cxn modelId="{DFDC8C43-00B4-4F6B-814D-DB83B0AD78D1}" type="presParOf" srcId="{CA1A814B-CD73-4ABC-8A50-14BF1F4EEFA3}" destId="{CBAF70CA-EC59-4394-BE21-3A85CFED56AF}" srcOrd="1" destOrd="0" presId="urn:microsoft.com/office/officeart/2005/8/layout/hProcess10#1"/>
    <dgm:cxn modelId="{388CA372-F389-40A1-9AAE-CA125259280A}" type="presParOf" srcId="{CBAF70CA-EC59-4394-BE21-3A85CFED56AF}" destId="{A38777E0-2651-4C4C-83E1-883EFED2964A}" srcOrd="0" destOrd="0" presId="urn:microsoft.com/office/officeart/2005/8/layout/hProcess10#1"/>
    <dgm:cxn modelId="{EEDF1564-06C5-4F1D-BD24-F5C1D42167B5}" type="presParOf" srcId="{CA1A814B-CD73-4ABC-8A50-14BF1F4EEFA3}" destId="{C5F67F6E-BE9B-41FD-83FD-8A7F626163DC}" srcOrd="2" destOrd="0" presId="urn:microsoft.com/office/officeart/2005/8/layout/hProcess10#1"/>
    <dgm:cxn modelId="{284F0666-768C-45EB-A218-D9BDA6A41D78}" type="presParOf" srcId="{C5F67F6E-BE9B-41FD-83FD-8A7F626163DC}" destId="{3BFF8D25-77DF-4B49-8500-DF1B850067C0}" srcOrd="0" destOrd="0" presId="urn:microsoft.com/office/officeart/2005/8/layout/hProcess10#1"/>
    <dgm:cxn modelId="{2234F9EA-DA87-4F6F-995A-B018B9454546}" type="presParOf" srcId="{C5F67F6E-BE9B-41FD-83FD-8A7F626163DC}" destId="{F144BABE-85A4-4349-B4AC-17F4EF0A35EC}" srcOrd="1" destOrd="0" presId="urn:microsoft.com/office/officeart/2005/8/layout/hProcess10#1"/>
    <dgm:cxn modelId="{9BC1BBF6-5BEE-4A19-9A3E-50540498E229}" type="presParOf" srcId="{CA1A814B-CD73-4ABC-8A50-14BF1F4EEFA3}" destId="{4522EE6B-B06D-4A84-9E4C-FD875CD05B60}" srcOrd="3" destOrd="0" presId="urn:microsoft.com/office/officeart/2005/8/layout/hProcess10#1"/>
    <dgm:cxn modelId="{60F96FD2-19DA-4AEF-9AB6-5E671D96B6B5}" type="presParOf" srcId="{4522EE6B-B06D-4A84-9E4C-FD875CD05B60}" destId="{9692A6D9-AE56-4BDF-A9B1-D4E67A21F93D}" srcOrd="0" destOrd="0" presId="urn:microsoft.com/office/officeart/2005/8/layout/hProcess10#1"/>
    <dgm:cxn modelId="{BACEDA1C-6EE6-435B-BE62-8D89D800A078}" type="presParOf" srcId="{CA1A814B-CD73-4ABC-8A50-14BF1F4EEFA3}" destId="{B23379DC-716C-4C26-B461-2A7424FF9A97}" srcOrd="4" destOrd="0" presId="urn:microsoft.com/office/officeart/2005/8/layout/hProcess10#1"/>
    <dgm:cxn modelId="{E691FAE7-2F2B-4293-B182-A2B62239D4F5}" type="presParOf" srcId="{B23379DC-716C-4C26-B461-2A7424FF9A97}" destId="{D409A809-F4A7-4B44-8C09-689152D3CE15}" srcOrd="0" destOrd="0" presId="urn:microsoft.com/office/officeart/2005/8/layout/hProcess10#1"/>
    <dgm:cxn modelId="{68CD2A17-DE60-4ABE-A61B-F621BC6EC7ED}" type="presParOf" srcId="{B23379DC-716C-4C26-B461-2A7424FF9A97}" destId="{C63B5AEA-A435-41A5-A1ED-E2CD48DAF650}" srcOrd="1" destOrd="0" presId="urn:microsoft.com/office/officeart/2005/8/layout/hProcess10#1"/>
    <dgm:cxn modelId="{63061C78-202E-43D4-8A98-663C87CDD58D}" type="presParOf" srcId="{CA1A814B-CD73-4ABC-8A50-14BF1F4EEFA3}" destId="{4A48A4DC-0DC0-4751-908F-09B1C084456E}" srcOrd="5" destOrd="0" presId="urn:microsoft.com/office/officeart/2005/8/layout/hProcess10#1"/>
    <dgm:cxn modelId="{4D2CA27A-0542-4FF0-B0E5-CA45C55C8EE8}" type="presParOf" srcId="{4A48A4DC-0DC0-4751-908F-09B1C084456E}" destId="{51CCB95B-B2CA-48D9-8547-BF3A9D4D0734}" srcOrd="0" destOrd="0" presId="urn:microsoft.com/office/officeart/2005/8/layout/hProcess10#1"/>
    <dgm:cxn modelId="{4764B05A-ED71-4DEE-9A89-231A58A4F851}" type="presParOf" srcId="{CA1A814B-CD73-4ABC-8A50-14BF1F4EEFA3}" destId="{8C1DB810-306D-4BEC-BE24-904AC351E273}" srcOrd="6" destOrd="0" presId="urn:microsoft.com/office/officeart/2005/8/layout/hProcess10#1"/>
    <dgm:cxn modelId="{3B8D6466-1A41-4324-8DE7-7FE8A8F15DD0}" type="presParOf" srcId="{8C1DB810-306D-4BEC-BE24-904AC351E273}" destId="{BC5AD54B-F353-4C9F-9880-729D06EF0262}" srcOrd="0" destOrd="0" presId="urn:microsoft.com/office/officeart/2005/8/layout/hProcess10#1"/>
    <dgm:cxn modelId="{0B6331AB-E8BA-4E36-B5F6-5AF69EB39734}" type="presParOf" srcId="{8C1DB810-306D-4BEC-BE24-904AC351E273}" destId="{30ADB834-5B2C-498A-8E4B-73E85E1D22B7}" srcOrd="1" destOrd="0" presId="urn:microsoft.com/office/officeart/2005/8/layout/hProcess1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pPr/>
              <a:t>08-Nov-20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pPr/>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pPr/>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pPr/>
              <a:t>08-Nov-20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pPr/>
              <a:t>08-Nov-20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pPr/>
              <a:t>08-Nov-20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pPr/>
              <a:t>08-Nov-20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pPr/>
              <a:t>08-Nov-20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pPr/>
              <a:t>08-Nov-20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pPr/>
              <a:t>08-Nov-20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pPr/>
              <a:t>08-Nov-20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pPr/>
              <a:t>08-Nov-20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pPr/>
              <a:t>08-Nov-20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pPr/>
              <a:t>08-Nov-20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pPr/>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pPr/>
              <a:t>08-Nov-20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pPr/>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7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3.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alloys 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smtClean="0">
                    <a:latin typeface="Times New Roman" panose="02020603050405020304" pitchFamily="18" charset="0"/>
                    <a:cs typeface="Times New Roman" panose="02020603050405020304" pitchFamily="18" charset="0"/>
                  </a:rPr>
                  <a:t>Snoek’s</a:t>
                </a:r>
                <a:r>
                  <a:rPr lang="en-US" dirty="0" smtClean="0">
                    <a:latin typeface="Times New Roman" panose="02020603050405020304" pitchFamily="18" charset="0"/>
                    <a:cs typeface="Times New Roman" panose="02020603050405020304" pitchFamily="18" charset="0"/>
                  </a:rPr>
                  <a:t> 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Other Losses in Magnetic Cores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smtClean="0">
                <a:latin typeface="Times New Roman" pitchFamily="18" charset="0"/>
                <a:cs typeface="Times New Roman" pitchFamily="18" charset="0"/>
              </a:rPr>
              <a:t>Non-linear, Frequency dependent energy </a:t>
            </a:r>
            <a:r>
              <a:rPr lang="en-US" dirty="0">
                <a:latin typeface="Times New Roman" pitchFamily="18" charset="0"/>
                <a:cs typeface="Times New Roman" pitchFamily="18" charset="0"/>
              </a:rPr>
              <a:t>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Loss</a:t>
            </a: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p>
          <a:p>
            <a:r>
              <a:rPr lang="en-US" dirty="0" smtClean="0">
                <a:latin typeface="Times New Roman" pitchFamily="18" charset="0"/>
                <a:cs typeface="Times New Roman" pitchFamily="18" charset="0"/>
              </a:rPr>
              <a:t>Conductance 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489246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18</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a:t>
                </a:r>
                <a:r>
                  <a:rPr lang="en-US" sz="2400" dirty="0">
                    <a:latin typeface="Times New Roman" pitchFamily="18" charset="0"/>
                    <a:cs typeface="Times New Roman" pitchFamily="18" charset="0"/>
                  </a:rPr>
                  <a:t>gyromagnetic </a:t>
                </a:r>
                <a:r>
                  <a:rPr lang="en-US" sz="2400" dirty="0" smtClean="0">
                    <a:latin typeface="Times New Roman" pitchFamily="18" charset="0"/>
                    <a:cs typeface="Times New Roman" pitchFamily="18" charset="0"/>
                  </a:rPr>
                  <a:t>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Magnetic 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low power DC generator.  </a:t>
                </a:r>
              </a:p>
              <a:p>
                <a:pPr lvl="1"/>
                <a:r>
                  <a:rPr lang="en-US" dirty="0" smtClean="0">
                    <a:latin typeface="Times New Roman" pitchFamily="18" charset="0"/>
                    <a:cs typeface="Times New Roman" pitchFamily="18" charset="0"/>
                  </a:rPr>
                  <a:t>Low frequency </a:t>
                </a:r>
                <a:r>
                  <a:rPr lang="en-US" dirty="0">
                    <a:latin typeface="Times New Roman" pitchFamily="18" charset="0"/>
                    <a:cs typeface="Times New Roman" pitchFamily="18" charset="0"/>
                  </a:rPr>
                  <a:t>(150 kHz) </a:t>
                </a:r>
                <a:r>
                  <a:rPr lang="en-US" dirty="0" err="1" smtClean="0">
                    <a:latin typeface="Times New Roman" pitchFamily="18" charset="0"/>
                    <a:cs typeface="Times New Roman" pitchFamily="18" charset="0"/>
                  </a:rPr>
                  <a:t>Permeance</a:t>
                </a:r>
                <a:r>
                  <a:rPr lang="en-US" dirty="0" smtClean="0">
                    <a:latin typeface="Times New Roman" pitchFamily="18" charset="0"/>
                    <a:cs typeface="Times New Roman" pitchFamily="18" charset="0"/>
                  </a:rPr>
                  <a:t>-Capacitance Model for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a:t>
                </a:r>
                <a:r>
                  <a:rPr lang="en-US" dirty="0">
                    <a:latin typeface="Times New Roman" pitchFamily="18" charset="0"/>
                    <a:cs typeface="Times New Roman" pitchFamily="18" charset="0"/>
                  </a:rPr>
                  <a:t>pulse transformer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in a </a:t>
                </a:r>
                <a:r>
                  <a:rPr lang="en-US" dirty="0" smtClean="0">
                    <a:latin typeface="Times New Roman" pitchFamily="18" charset="0"/>
                    <a:cs typeface="Times New Roman" pitchFamily="18" charset="0"/>
                  </a:rPr>
                  <a:t>160 / </a:t>
                </a:r>
                <a:r>
                  <a:rPr lang="en-US" dirty="0">
                    <a:latin typeface="Times New Roman" pitchFamily="18" charset="0"/>
                    <a:cs typeface="Times New Roman" pitchFamily="18" charset="0"/>
                  </a:rPr>
                  <a:t>5 V, 100 A, low </a:t>
                </a:r>
                <a:r>
                  <a:rPr lang="en-US" dirty="0" smtClean="0">
                    <a:latin typeface="Times New Roman" pitchFamily="18" charset="0"/>
                    <a:cs typeface="Times New Roman" pitchFamily="18" charset="0"/>
                  </a:rPr>
                  <a:t>voltage, low power, isolated, </a:t>
                </a:r>
                <a:r>
                  <a:rPr lang="en-US" dirty="0">
                    <a:latin typeface="Times New Roman" pitchFamily="18" charset="0"/>
                    <a:cs typeface="Times New Roman" pitchFamily="18" charset="0"/>
                  </a:rPr>
                  <a:t>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Magnetic Transmission Line model for </a:t>
                </a:r>
                <a:r>
                  <a:rPr lang="en-US" dirty="0">
                    <a:latin typeface="Times New Roman" pitchFamily="18" charset="0"/>
                    <a:cs typeface="Times New Roman" pitchFamily="18" charset="0"/>
                  </a:rPr>
                  <a:t>a small length (30 cm i.e. 1</a:t>
                </a:r>
                <a:r>
                  <a:rPr lang="el-GR" dirty="0">
                    <a:latin typeface="Times New Roman" pitchFamily="18" charset="0"/>
                    <a:cs typeface="Times New Roman" pitchFamily="18" charset="0"/>
                  </a:rPr>
                  <a:t>λ</a:t>
                </a:r>
                <a:r>
                  <a:rPr lang="en-US" dirty="0">
                    <a:latin typeface="Times New Roman" pitchFamily="18" charset="0"/>
                    <a:cs typeface="Times New Roman" pitchFamily="18" charset="0"/>
                  </a:rPr>
                  <a:t> at 1 GHz</a:t>
                </a:r>
                <a:r>
                  <a:rPr lang="en-US" dirty="0" smtClean="0">
                    <a:latin typeface="Times New Roman" pitchFamily="18" charset="0"/>
                    <a:cs typeface="Times New Roman" pitchFamily="18" charset="0"/>
                  </a:rPr>
                  <a:t>), 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core used </a:t>
                </a:r>
                <a:r>
                  <a:rPr lang="en-US" dirty="0">
                    <a:latin typeface="Times New Roman" pitchFamily="18" charset="0"/>
                    <a:cs typeface="Times New Roman" pitchFamily="18" charset="0"/>
                  </a:rPr>
                  <a:t>in a low voltage, low </a:t>
                </a:r>
                <a:r>
                  <a:rPr lang="en-US" dirty="0" smtClean="0">
                    <a:latin typeface="Times New Roman" pitchFamily="18" charset="0"/>
                    <a:cs typeface="Times New Roman" pitchFamily="18" charset="0"/>
                  </a:rPr>
                  <a:t>power pulse transformer simulated </a:t>
                </a:r>
                <a:r>
                  <a:rPr lang="en-US" dirty="0">
                    <a:latin typeface="Times New Roman" pitchFamily="18" charset="0"/>
                    <a:cs typeface="Times New Roman" pitchFamily="18" charset="0"/>
                  </a:rPr>
                  <a:t>using Finite Difference Time Domain (FDTD) Simulator </a:t>
                </a:r>
                <a:r>
                  <a:rPr lang="en-US" dirty="0" smtClean="0">
                    <a:latin typeface="Times New Roman" pitchFamily="18" charset="0"/>
                    <a:cs typeface="Times New Roman" pitchFamily="18" charset="0"/>
                  </a:rPr>
                  <a:t>MEEP.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146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24</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25</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8" name="Picture 7"/>
          <p:cNvPicPr>
            <a:picLocks noChangeAspect="1"/>
          </p:cNvPicPr>
          <p:nvPr/>
        </p:nvPicPr>
        <p:blipFill>
          <a:blip r:embed="rId2"/>
          <a:stretch>
            <a:fillRect/>
          </a:stretch>
        </p:blipFill>
        <p:spPr>
          <a:xfrm>
            <a:off x="5603026" y="1773283"/>
            <a:ext cx="5750774" cy="4316360"/>
          </a:xfrm>
          <a:prstGeom prst="rect">
            <a:avLst/>
          </a:prstGeom>
          <a:ln>
            <a:solidFill>
              <a:schemeClr val="tx1"/>
            </a:solidFill>
          </a:ln>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27</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 </a:t>
            </a:r>
            <a:r>
              <a:rPr lang="en-US" dirty="0">
                <a:latin typeface="Times New Roman" pitchFamily="18" charset="0"/>
                <a:cs typeface="Times New Roman" pitchFamily="18" charset="0"/>
              </a:rPr>
              <a:t>(1948)</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28</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a:t>
            </a:r>
            <a:r>
              <a:rPr lang="en-US" dirty="0" smtClean="0">
                <a:latin typeface="Times New Roman" pitchFamily="18" charset="0"/>
                <a:cs typeface="Times New Roman" pitchFamily="18" charset="0"/>
              </a:rPr>
              <a:t>Theory </a:t>
            </a:r>
            <a:r>
              <a:rPr lang="en-US" dirty="0">
                <a:latin typeface="Times New Roman" pitchFamily="18" charset="0"/>
                <a:cs typeface="Times New Roman" pitchFamily="18" charset="0"/>
              </a:rPr>
              <a:t>(1948)</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29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30</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4="http://schemas.microsoft.com/office/drawing/2010/main" xmlns="" xmlns:a16="http://schemas.microsoft.com/office/drawing/2014/main" val="20000"/>
                        </a:ext>
                      </a:extLst>
                    </a:gridCol>
                    <a:gridCol w="1078824">
                      <a:extLst>
                        <a:ext uri="{9D8B030D-6E8A-4147-A177-3AD203B41FA5}">
                          <a16:colId xmlns:a14="http://schemas.microsoft.com/office/drawing/2010/main" xmlns="" xmlns:a16="http://schemas.microsoft.com/office/drawing/2014/main" val="20001"/>
                        </a:ext>
                      </a:extLst>
                    </a:gridCol>
                    <a:gridCol w="914276">
                      <a:extLst>
                        <a:ext uri="{9D8B030D-6E8A-4147-A177-3AD203B41FA5}">
                          <a16:colId xmlns:a14="http://schemas.microsoft.com/office/drawing/2010/main" xmlns="" xmlns:a16="http://schemas.microsoft.com/office/drawing/2014/main" val="20002"/>
                        </a:ext>
                      </a:extLst>
                    </a:gridCol>
                    <a:gridCol w="1047223">
                      <a:extLst>
                        <a:ext uri="{9D8B030D-6E8A-4147-A177-3AD203B41FA5}">
                          <a16:colId xmlns:a14="http://schemas.microsoft.com/office/drawing/2010/main" xmlns="" xmlns:a16="http://schemas.microsoft.com/office/drawing/2014/main" val="20003"/>
                        </a:ext>
                      </a:extLst>
                    </a:gridCol>
                    <a:gridCol w="980750">
                      <a:extLst>
                        <a:ext uri="{9D8B030D-6E8A-4147-A177-3AD203B41FA5}">
                          <a16:colId xmlns:a14="http://schemas.microsoft.com/office/drawing/2010/main" xmlns="" xmlns:a16="http://schemas.microsoft.com/office/drawing/2014/main" val="20004"/>
                        </a:ext>
                      </a:extLst>
                    </a:gridCol>
                    <a:gridCol w="980750">
                      <a:extLst>
                        <a:ext uri="{9D8B030D-6E8A-4147-A177-3AD203B41FA5}">
                          <a16:colId xmlns:a14="http://schemas.microsoft.com/office/drawing/2010/main" xmlns="" xmlns:a16="http://schemas.microsoft.com/office/drawing/2014/main" val="20005"/>
                        </a:ext>
                      </a:extLst>
                    </a:gridCol>
                    <a:gridCol w="1176899">
                      <a:extLst>
                        <a:ext uri="{9D8B030D-6E8A-4147-A177-3AD203B41FA5}">
                          <a16:colId xmlns:a14="http://schemas.microsoft.com/office/drawing/2010/main" xmlns=""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4="http://schemas.microsoft.com/office/drawing/2010/main" xmlns=""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4="http://schemas.microsoft.com/office/drawing/2010/main" xmlns=""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33</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34</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35</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a:t>
            </a:r>
            <a:r>
              <a:rPr lang="en-US" dirty="0" smtClean="0">
                <a:latin typeface="Times New Roman" pitchFamily="18" charset="0"/>
                <a:cs typeface="Times New Roman" pitchFamily="18" charset="0"/>
              </a:rPr>
              <a:t>Distributed Parameters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Magnetic Transmission </a:t>
            </a:r>
            <a:r>
              <a:rPr lang="en-US" dirty="0">
                <a:latin typeface="Times New Roman" pitchFamily="18" charset="0"/>
                <a:cs typeface="Times New Roman" pitchFamily="18" charset="0"/>
              </a:rPr>
              <a:t>Line </a:t>
            </a:r>
            <a:r>
              <a:rPr lang="en-US" dirty="0" smtClean="0">
                <a:latin typeface="Times New Roman" pitchFamily="18" charset="0"/>
                <a:cs typeface="Times New Roman" pitchFamily="18" charset="0"/>
              </a:rPr>
              <a:t>Model (2012)</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 in Magnetic Transmission Line Model (2012)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Per unit Length Transverse Inductance of </a:t>
            </a:r>
            <a:r>
              <a:rPr lang="en-US" dirty="0">
                <a:latin typeface="Times New Roman" panose="02020603050405020304" pitchFamily="18" charset="0"/>
                <a:cs typeface="Times New Roman" panose="02020603050405020304" pitchFamily="18" charset="0"/>
              </a:rPr>
              <a:t>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27469" cy="4351338"/>
              </a:xfrm>
            </p:spPr>
            <p:txBody>
              <a:bodyPr>
                <a:normAutofit fontScale="70000" lnSpcReduction="20000"/>
              </a:bodyPr>
              <a:lstStyle/>
              <a:p>
                <a:pPr marL="0" indent="0">
                  <a:buNone/>
                </a:pPr>
                <a:r>
                  <a:rPr lang="en-US" dirty="0" smtClean="0">
                    <a:latin typeface="Times New Roman" panose="02020603050405020304" pitchFamily="18" charset="0"/>
                    <a:cs typeface="Times New Roman" panose="02020603050405020304" pitchFamily="18" charset="0"/>
                  </a:rPr>
                  <a:t>For magnetic and electric transmission lines of similar geometry, the per unit length inductance/ capacitance are related to each other.</a:t>
                </a:r>
              </a:p>
              <a:p>
                <a:pPr marL="0" indent="0">
                  <a:buNone/>
                </a:pPr>
                <a:r>
                  <a:rPr lang="en-US" dirty="0">
                    <a:latin typeface="Times New Roman" panose="02020603050405020304" pitchFamily="18" charset="0"/>
                    <a:cs typeface="Times New Roman" panose="02020603050405020304" pitchFamily="18" charset="0"/>
                  </a:rPr>
                  <a:t>For cylindrical </a:t>
                </a:r>
                <a:r>
                  <a:rPr lang="en-US" dirty="0" smtClean="0">
                    <a:latin typeface="Times New Roman" panose="02020603050405020304" pitchFamily="18" charset="0"/>
                    <a:cs typeface="Times New Roman" panose="02020603050405020304" pitchFamily="18" charset="0"/>
                  </a:rPr>
                  <a:t>wire,</a:t>
                </a: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Electric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disp</m:t>
                              </m:r>
                            </m:sub>
                          </m:sSub>
                        </m:num>
                        <m:den>
                          <m:r>
                            <a:rPr lang="en-US">
                              <a:latin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πr</m:t>
                          </m:r>
                        </m:den>
                      </m:f>
                    </m:oMath>
                  </m:oMathPara>
                </a14:m>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External </a:t>
                </a:r>
                <a:r>
                  <a:rPr lang="en-US" dirty="0">
                    <a:latin typeface="Times New Roman" panose="02020603050405020304" pitchFamily="18" charset="0"/>
                    <a:cs typeface="Times New Roman" panose="02020603050405020304" pitchFamily="18" charset="0"/>
                  </a:rPr>
                  <a:t>Magnetic Field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r</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m</m:t>
                              </m:r>
                            </m:sub>
                          </m:sSub>
                        </m:num>
                        <m:den>
                          <m:r>
                            <m:rPr>
                              <m:sty m:val="p"/>
                            </m:rPr>
                            <a:rPr lang="en-US">
                              <a:latin typeface="Cambria Math" panose="02040503050406030204" pitchFamily="18" charset="0"/>
                            </a:rPr>
                            <m:t>r</m:t>
                          </m:r>
                        </m:den>
                      </m:f>
                    </m:oMath>
                  </m:oMathPara>
                </a14:m>
                <a:endParaRPr lang="en-US"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𝜀</m:t>
                        </m:r>
                      </m:den>
                    </m:f>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𝜋𝜀</m:t>
                        </m:r>
                      </m:num>
                      <m:den>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𝑟</m:t>
                            </m:r>
                          </m:den>
                        </m:f>
                        <m:r>
                          <a:rPr lang="en-US" b="0" i="1" smtClean="0">
                            <a:latin typeface="Cambria Math" panose="02040503050406030204" pitchFamily="18" charset="0"/>
                          </a:rPr>
                          <m:t>)</m:t>
                        </m:r>
                      </m:den>
                    </m:f>
                  </m:oMath>
                </a14:m>
                <a:endParaRPr lang="en-US" dirty="0" smtClean="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𝑀𝑇𝐿</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𝐸𝑇𝐿</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𝜀</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𝑟</m:t>
                                </m:r>
                              </m:den>
                            </m:f>
                          </m:e>
                        </m:d>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27469" cy="4351338"/>
              </a:xfrm>
              <a:blipFill>
                <a:blip r:embed="rId2"/>
                <a:stretch>
                  <a:fillRect l="-1260" t="-26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Modeling and Simulation of Magnetic Transmission Lines</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49</a:t>
            </a:fld>
            <a:endParaRPr lang="en-US"/>
          </a:p>
        </p:txBody>
      </p:sp>
      <p:pic>
        <p:nvPicPr>
          <p:cNvPr id="6" name="Content Placeholder 5"/>
          <p:cNvPicPr>
            <a:picLocks noChangeAspect="1"/>
          </p:cNvPicPr>
          <p:nvPr/>
        </p:nvPicPr>
        <p:blipFill rotWithShape="1">
          <a:blip r:embed="rId3"/>
          <a:srcRect l="17258" r="20836"/>
          <a:stretch/>
        </p:blipFill>
        <p:spPr>
          <a:xfrm>
            <a:off x="6439988" y="1870075"/>
            <a:ext cx="5499463" cy="4351338"/>
          </a:xfrm>
          <a:prstGeom prst="rect">
            <a:avLst/>
          </a:prstGeom>
          <a:ln>
            <a:solidFill>
              <a:schemeClr val="tx1"/>
            </a:solidFill>
          </a:ln>
        </p:spPr>
      </p:pic>
    </p:spTree>
    <p:extLst>
      <p:ext uri="{BB962C8B-B14F-4D97-AF65-F5344CB8AC3E}">
        <p14:creationId xmlns:p14="http://schemas.microsoft.com/office/powerpoint/2010/main" val="31203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smtClean="0">
                <a:latin typeface="Times New Roman" pitchFamily="18" charset="0"/>
                <a:cs typeface="Times New Roman" pitchFamily="18" charset="0"/>
              </a:rPr>
              <a:t>Ferrite loaded </a:t>
            </a:r>
            <a:r>
              <a:rPr lang="en-US" dirty="0" err="1" smtClean="0">
                <a:latin typeface="Times New Roman" pitchFamily="18" charset="0"/>
                <a:cs typeface="Times New Roman" pitchFamily="18" charset="0"/>
              </a:rPr>
              <a:t>Microstrip</a:t>
            </a:r>
            <a:r>
              <a:rPr lang="en-US" smtClean="0">
                <a:latin typeface="Times New Roman" pitchFamily="18" charset="0"/>
                <a:cs typeface="Times New Roman" pitchFamily="18" charset="0"/>
              </a:rPr>
              <a:t> Patch </a:t>
            </a:r>
            <a:r>
              <a:rPr lang="en-US" dirty="0" smtClean="0">
                <a:latin typeface="Times New Roman" pitchFamily="18" charset="0"/>
                <a:cs typeface="Times New Roman" pitchFamily="18" charset="0"/>
              </a:rPr>
              <a:t>Antennas, Directional </a:t>
            </a:r>
            <a:r>
              <a:rPr lang="en-US" dirty="0">
                <a:latin typeface="Times New Roman" pitchFamily="18" charset="0"/>
                <a:cs typeface="Times New Roman" pitchFamily="18" charset="0"/>
              </a:rPr>
              <a:t>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a:t>
            </a:r>
            <a:r>
              <a:rPr lang="en-US" dirty="0" smtClean="0">
                <a:latin typeface="Times New Roman" pitchFamily="18" charset="0"/>
                <a:cs typeface="Times New Roman" pitchFamily="18" charset="0"/>
              </a:rPr>
              <a:t>    Method </a:t>
            </a:r>
            <a:r>
              <a:rPr lang="en-US" dirty="0">
                <a:latin typeface="Times New Roman" pitchFamily="18" charset="0"/>
                <a:cs typeface="Times New Roman" pitchFamily="18" charset="0"/>
              </a:rPr>
              <a:t>(1966)</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a:t>
            </a:r>
            <a:r>
              <a:rPr lang="en-US" dirty="0" smtClean="0">
                <a:latin typeface="Times New Roman" pitchFamily="18" charset="0"/>
                <a:cs typeface="Times New Roman" pitchFamily="18" charset="0"/>
              </a:rPr>
              <a:t>Lattice </a:t>
            </a:r>
            <a:r>
              <a:rPr lang="en-US" dirty="0">
                <a:latin typeface="Times New Roman" pitchFamily="18" charset="0"/>
                <a:cs typeface="Times New Roman" pitchFamily="18" charset="0"/>
              </a:rPr>
              <a:t>(1966)</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a:t>
            </a:r>
            <a:r>
              <a:rPr lang="en-US" dirty="0" smtClean="0">
                <a:latin typeface="Times New Roman" pitchFamily="18" charset="0"/>
                <a:cs typeface="Times New Roman" pitchFamily="18" charset="0"/>
              </a:rPr>
              <a:t>MEEP Simulator</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a:t>
            </a:r>
            <a:r>
              <a:rPr lang="en-US" dirty="0">
                <a:latin typeface="Times New Roman" pitchFamily="18" charset="0"/>
                <a:cs typeface="Times New Roman" pitchFamily="18" charset="0"/>
              </a:rPr>
              <a:t>: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a:t>
            </a:r>
            <a:r>
              <a:rPr lang="en-US" dirty="0" smtClean="0">
                <a:latin typeface="Times New Roman" pitchFamily="18" charset="0"/>
                <a:cs typeface="Times New Roman" pitchFamily="18" charset="0"/>
              </a:rPr>
              <a:t>Nonlinearity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lvl="0"/>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and Kerr Non-linearity model (1875) explains how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can change as a function of the field </a:t>
                </a:r>
                <a:r>
                  <a:rPr lang="en-US" dirty="0" smtClean="0">
                    <a:latin typeface="Times New Roman" panose="02020603050405020304" pitchFamily="18" charset="0"/>
                    <a:cs typeface="Times New Roman" panose="02020603050405020304" pitchFamily="18" charset="0"/>
                  </a:rPr>
                  <a:t>intensity. </a:t>
                </a:r>
                <a:endParaRPr lang="en-US" dirty="0">
                  <a:latin typeface="Times New Roman" panose="02020603050405020304" pitchFamily="18" charset="0"/>
                  <a:cs typeface="Times New Roman" panose="02020603050405020304" pitchFamily="18" charset="0"/>
                </a:endParaRPr>
              </a:p>
              <a:p>
                <a:pPr marL="0" indent="0">
                  <a:buNone/>
                </a:pPr>
                <a:endParaRPr lang="en-US" b="1"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𝑯</m:t>
                              </m:r>
                            </m:e>
                          </m:d>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anose="02020603050405020304" pitchFamily="18" charset="0"/>
                    <a:cs typeface="Times New Roman" panose="02020603050405020304" pitchFamily="18" charset="0"/>
                  </a:rPr>
                  <a:t>sum is the </a:t>
                </a:r>
                <a:r>
                  <a:rPr lang="en-US" dirty="0" err="1">
                    <a:latin typeface="Times New Roman" panose="02020603050405020304" pitchFamily="18" charset="0"/>
                    <a:cs typeface="Times New Roman" panose="02020603050405020304" pitchFamily="18" charset="0"/>
                  </a:rPr>
                  <a:t>Pockels</a:t>
                </a:r>
                <a:r>
                  <a:rPr lang="en-US" dirty="0">
                    <a:latin typeface="Times New Roman" panose="02020603050405020304" pitchFamily="18" charset="0"/>
                    <a:cs typeface="Times New Roman" panose="02020603050405020304" pitchFamily="18" charset="0"/>
                  </a:rPr>
                  <a:t> effect constant;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anose="02020603050405020304" pitchFamily="18" charset="0"/>
                    <a:cs typeface="Times New Roman" panose="02020603050405020304" pitchFamily="18" charset="0"/>
                  </a:rPr>
                  <a:t> sum is the Kerr effect constant</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Ferromagnetic materials are non-linear as their permeability varies with the strength of applied field intensity. At high magnetic field intensity, the material saturates, limiting further increase of Magnetic Flux. Hence, the susceptibility decreases rapidly.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58</a:t>
            </a:fld>
            <a:endParaRPr lang="en-US"/>
          </a:p>
        </p:txBody>
      </p:sp>
    </p:spTree>
    <p:extLst>
      <p:ext uri="{BB962C8B-B14F-4D97-AF65-F5344CB8AC3E}">
        <p14:creationId xmlns:p14="http://schemas.microsoft.com/office/powerpoint/2010/main" val="3238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a:t>
            </a:r>
            <a:r>
              <a:rPr lang="en-US" dirty="0" smtClean="0">
                <a:latin typeface="Times New Roman" pitchFamily="18" charset="0"/>
                <a:cs typeface="Times New Roman" pitchFamily="18" charset="0"/>
              </a:rPr>
              <a:t>MEEP: Dispersion of Permeability</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823857" cy="4530726"/>
              </a:xfrm>
            </p:spPr>
            <p:txBody>
              <a:bodyPr>
                <a:normAutofit fontScale="70000" lnSpcReduction="20000"/>
              </a:bodyPr>
              <a:lstStyle/>
              <a:p>
                <a:pPr>
                  <a:lnSpc>
                    <a:spcPct val="110000"/>
                  </a:lnSpc>
                </a:pPr>
                <a:r>
                  <a:rPr lang="en-US" dirty="0" smtClean="0">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p>
              <a:p>
                <a:pPr marL="0" indent="0">
                  <a:lnSpc>
                    <a:spcPct val="11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a:lnSpc>
                    <a:spcPct val="110000"/>
                  </a:lnSpc>
                </a:pP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represented as a sum of </a:t>
                </a:r>
                <a:r>
                  <a:rPr lang="en-US" dirty="0" smtClean="0">
                    <a:latin typeface="Times New Roman" pitchFamily="18" charset="0"/>
                    <a:cs typeface="Times New Roman" pitchFamily="18" charset="0"/>
                  </a:rPr>
                  <a:t>a resonance term </a:t>
                </a:r>
                <a:r>
                  <a:rPr lang="en-US" dirty="0">
                    <a:latin typeface="Times New Roman" pitchFamily="18" charset="0"/>
                    <a:cs typeface="Times New Roman" pitchFamily="18" charset="0"/>
                  </a:rPr>
                  <a:t>and a term for frequency independent </a:t>
                </a:r>
                <a:r>
                  <a:rPr lang="en-US" dirty="0" smtClean="0">
                    <a:latin typeface="Times New Roman" pitchFamily="18" charset="0"/>
                    <a:cs typeface="Times New Roman" pitchFamily="18" charset="0"/>
                  </a:rPr>
                  <a:t>permeability.</a:t>
                </a:r>
                <a:endParaRPr lang="en-US" dirty="0">
                  <a:latin typeface="Times New Roman" pitchFamily="18" charset="0"/>
                  <a:cs typeface="Times New Roman"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𝑜</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𝜔𝛾</m:t>
                          </m:r>
                        </m:den>
                      </m:f>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lnSpc>
                    <a:spcPct val="110000"/>
                  </a:lnSpc>
                  <a:buNone/>
                </a:pPr>
                <a14:m>
                  <m:oMath xmlns:m="http://schemas.openxmlformats.org/officeDocument/2006/math">
                    <m:r>
                      <a:rPr lang="en-US" i="1">
                        <a:latin typeface="Cambria Math" panose="02040503050406030204" pitchFamily="18" charset="0"/>
                      </a:rPr>
                      <m:t>𝜎</m:t>
                    </m:r>
                  </m:oMath>
                </a14:m>
                <a:r>
                  <a:rPr lang="en-US" dirty="0">
                    <a:latin typeface="Times New Roman" pitchFamily="18" charset="0"/>
                    <a:cs typeface="Times New Roman" pitchFamily="18" charset="0"/>
                  </a:rPr>
                  <a:t>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𝑜</m:t>
                        </m:r>
                      </m:sub>
                    </m:sSub>
                  </m:oMath>
                </a14:m>
                <a:r>
                  <a:rPr lang="en-US" dirty="0">
                    <a:latin typeface="Times New Roman" pitchFamily="18" charset="0"/>
                    <a:cs typeface="Times New Roman" pitchFamily="18" charset="0"/>
                  </a:rPr>
                  <a:t> is the angular resonance frequency,</a:t>
                </a:r>
                <a14:m>
                  <m:oMath xmlns:m="http://schemas.openxmlformats.org/officeDocument/2006/math">
                    <m:r>
                      <a:rPr lang="en-US" i="1">
                        <a:latin typeface="Cambria Math" panose="02040503050406030204" pitchFamily="18" charset="0"/>
                      </a:rPr>
                      <m:t>𝛾</m:t>
                    </m:r>
                    <m:r>
                      <a:rPr lang="en-US" b="0" i="1" smtClean="0">
                        <a:latin typeface="Cambria Math" panose="02040503050406030204" pitchFamily="18" charset="0"/>
                      </a:rPr>
                      <m:t> </m:t>
                    </m:r>
                  </m:oMath>
                </a14:m>
                <a:r>
                  <a:rPr lang="en-US" dirty="0">
                    <a:latin typeface="Times New Roman" pitchFamily="18" charset="0"/>
                    <a:cs typeface="Times New Roman" pitchFamily="18" charset="0"/>
                  </a:rPr>
                  <a:t>is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823857" cy="4530726"/>
              </a:xfrm>
              <a:blipFill>
                <a:blip r:embed="rId2"/>
                <a:stretch>
                  <a:fillRect l="-1152" t="-1344" r="-199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59</a:t>
            </a:fld>
            <a:endParaRPr lang="en-US">
              <a:latin typeface="Times New Roman" pitchFamily="18" charset="0"/>
              <a:cs typeface="Times New Roman" pitchFamily="18" charset="0"/>
            </a:endParaRPr>
          </a:p>
        </p:txBody>
      </p:sp>
      <p:pic>
        <p:nvPicPr>
          <p:cNvPr id="6" name="Picture 4" descr="Image result for drude lorentz susceptibility"/>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6662057" y="1671386"/>
            <a:ext cx="5442237" cy="45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1. </a:t>
            </a:r>
            <a:r>
              <a:rPr lang="en-US" dirty="0">
                <a:latin typeface="Times New Roman" pitchFamily="18" charset="0"/>
                <a:cs typeface="Times New Roman" pitchFamily="18" charset="0"/>
              </a:rPr>
              <a:t>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755284"/>
              </a:xfrm>
            </p:spPr>
            <p:txBody>
              <a:bodyPr>
                <a:normAutofit fontScale="70000" lnSpcReduction="20000"/>
              </a:bodyPr>
              <a:lstStyle/>
              <a:p>
                <a:pPr lvl="0">
                  <a:lnSpc>
                    <a:spcPct val="120000"/>
                  </a:lnSpc>
                </a:pPr>
                <a:r>
                  <a:rPr lang="en-US" dirty="0" smtClean="0">
                    <a:latin typeface="Times New Roman" panose="02020603050405020304" pitchFamily="18" charset="0"/>
                    <a:cs typeface="Times New Roman" panose="02020603050405020304" pitchFamily="18" charset="0"/>
                  </a:rPr>
                  <a:t>Landau-</a:t>
                </a:r>
                <a:r>
                  <a:rPr lang="en-US" dirty="0" err="1">
                    <a:latin typeface="Times New Roman" panose="02020603050405020304" pitchFamily="18" charset="0"/>
                    <a:cs typeface="Times New Roman" panose="02020603050405020304" pitchFamily="18" charset="0"/>
                  </a:rPr>
                  <a:t>Lifshitz</a:t>
                </a:r>
                <a:r>
                  <a:rPr lang="en-US" dirty="0">
                    <a:latin typeface="Times New Roman" panose="02020603050405020304" pitchFamily="18" charset="0"/>
                    <a:cs typeface="Times New Roman" panose="02020603050405020304" pitchFamily="18" charset="0"/>
                  </a:rPr>
                  <a:t>-Gilbert model (1955) describes the </a:t>
                </a:r>
                <a:r>
                  <a:rPr lang="en-US" dirty="0" err="1">
                    <a:latin typeface="Times New Roman" panose="02020603050405020304" pitchFamily="18" charset="0"/>
                    <a:cs typeface="Times New Roman" panose="02020603050405020304" pitchFamily="18" charset="0"/>
                  </a:rPr>
                  <a:t>precessional</a:t>
                </a:r>
                <a:r>
                  <a:rPr lang="en-US" dirty="0">
                    <a:latin typeface="Times New Roman" panose="02020603050405020304" pitchFamily="18" charset="0"/>
                    <a:cs typeface="Times New Roman" panose="02020603050405020304" pitchFamily="18" charset="0"/>
                  </a:rPr>
                  <a:t> motion of saturated magnetic dipoles in a magnetic </a:t>
                </a:r>
                <a:r>
                  <a:rPr lang="en-US" dirty="0" smtClean="0">
                    <a:latin typeface="Times New Roman" panose="02020603050405020304" pitchFamily="18" charset="0"/>
                    <a:cs typeface="Times New Roman" panose="02020603050405020304" pitchFamily="18" charset="0"/>
                  </a:rPr>
                  <a:t>field. </a:t>
                </a:r>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m:ctrlPr>
                        </m:fPr>
                        <m:num>
                          <m:r>
                            <a:rPr lang="en-US" i="1"/>
                            <m:t>𝑑</m:t>
                          </m:r>
                          <m:r>
                            <a:rPr lang="en-US" b="1" i="1">
                              <a:latin typeface="Cambria Math" panose="02040503050406030204" pitchFamily="18" charset="0"/>
                            </a:rPr>
                            <m:t>𝑴</m:t>
                          </m:r>
                        </m:num>
                        <m:den>
                          <m:r>
                            <a:rPr lang="en-US" i="1"/>
                            <m:t>𝑑𝑡</m:t>
                          </m:r>
                        </m:den>
                      </m:f>
                      <m:r>
                        <a:rPr lang="en-US" i="1"/>
                        <m:t>=</m:t>
                      </m:r>
                      <m:r>
                        <a:rPr lang="en-US" b="1" i="1">
                          <a:latin typeface="Cambria Math" panose="02040503050406030204" pitchFamily="18" charset="0"/>
                        </a:rPr>
                        <m:t>𝒃</m:t>
                      </m:r>
                      <m:r>
                        <a:rPr lang="en-US" i="1"/>
                        <m:t>×</m:t>
                      </m:r>
                      <m:d>
                        <m:dPr>
                          <m:ctrlPr>
                            <a:rPr lang="en-US" i="1"/>
                          </m:ctrlPr>
                        </m:dPr>
                        <m:e>
                          <m:r>
                            <a:rPr lang="en-US" i="1"/>
                            <m:t>−</m:t>
                          </m:r>
                          <m:r>
                            <a:rPr lang="en-US" i="1">
                              <a:latin typeface="Cambria Math" panose="02040503050406030204" pitchFamily="18" charset="0"/>
                            </a:rPr>
                            <m:t>𝜎</m:t>
                          </m:r>
                          <m:r>
                            <a:rPr lang="en-US" b="1" i="1"/>
                            <m:t>𝑯</m:t>
                          </m:r>
                          <m:r>
                            <a:rPr lang="en-US" i="1"/>
                            <m:t>+</m:t>
                          </m:r>
                          <m:sSub>
                            <m:sSubPr>
                              <m:ctrlPr>
                                <a:rPr lang="en-US" b="1" i="1"/>
                              </m:ctrlPr>
                            </m:sSubPr>
                            <m:e>
                              <m:r>
                                <a:rPr lang="en-US" i="1"/>
                                <m:t>𝜔</m:t>
                              </m:r>
                            </m:e>
                            <m:sub>
                              <m:r>
                                <a:rPr lang="en-US" b="0" i="1" smtClean="0">
                                  <a:latin typeface="Cambria Math" panose="02040503050406030204" pitchFamily="18" charset="0"/>
                                </a:rPr>
                                <m:t>0</m:t>
                              </m:r>
                            </m:sub>
                          </m:sSub>
                          <m:r>
                            <a:rPr lang="en-US" b="1" i="1">
                              <a:latin typeface="Cambria Math" panose="02040503050406030204" pitchFamily="18" charset="0"/>
                            </a:rPr>
                            <m:t>𝑴</m:t>
                          </m:r>
                          <m:r>
                            <a:rPr lang="en-US" i="1"/>
                            <m:t>+</m:t>
                          </m:r>
                          <m:r>
                            <a:rPr lang="en-US" i="1">
                              <a:latin typeface="Cambria Math" panose="02040503050406030204" pitchFamily="18" charset="0"/>
                            </a:rPr>
                            <m:t>𝛼</m:t>
                          </m:r>
                          <m:f>
                            <m:fPr>
                              <m:ctrlPr>
                                <a:rPr lang="en-US" i="1"/>
                              </m:ctrlPr>
                            </m:fPr>
                            <m:num>
                              <m:r>
                                <a:rPr lang="en-US" i="1"/>
                                <m:t>𝑑</m:t>
                              </m:r>
                              <m:r>
                                <a:rPr lang="en-US" b="1" i="1">
                                  <a:latin typeface="Cambria Math" panose="02040503050406030204" pitchFamily="18" charset="0"/>
                                </a:rPr>
                                <m:t>𝑴</m:t>
                              </m:r>
                            </m:num>
                            <m:den>
                              <m:r>
                                <a:rPr lang="en-US" i="1"/>
                                <m:t>𝑑𝑡</m:t>
                              </m:r>
                            </m:den>
                          </m:f>
                        </m:e>
                      </m:d>
                      <m:r>
                        <a:rPr lang="en-US" i="1"/>
                        <m:t>−</m:t>
                      </m:r>
                      <m:r>
                        <a:rPr lang="en-US" i="1">
                          <a:latin typeface="Cambria Math" panose="02040503050406030204" pitchFamily="18" charset="0"/>
                        </a:rPr>
                        <m:t>𝛾</m:t>
                      </m:r>
                      <m:r>
                        <a:rPr lang="en-US" b="1" i="1">
                          <a:latin typeface="Cambria Math" panose="02040503050406030204" pitchFamily="18" charset="0"/>
                        </a:rPr>
                        <m:t>𝑴</m:t>
                      </m:r>
                    </m:oMath>
                  </m:oMathPara>
                </a14:m>
                <a:endParaRPr lang="en-US" dirty="0">
                  <a:latin typeface="Times New Roman" panose="02020603050405020304" pitchFamily="18" charset="0"/>
                  <a:cs typeface="Times New Roman" panose="02020603050405020304" pitchFamily="18" charset="0"/>
                </a:endParaRPr>
              </a:p>
              <a:p>
                <a:pPr marL="0" indent="0">
                  <a:lnSpc>
                    <a:spcPct val="120000"/>
                  </a:lnSpc>
                  <a:buNone/>
                </a:pPr>
                <a14:m>
                  <m:oMath xmlns:m="http://schemas.openxmlformats.org/officeDocument/2006/math">
                    <m:r>
                      <a:rPr lang="en-US" b="1" i="1">
                        <a:latin typeface="Cambria Math" panose="02040503050406030204" pitchFamily="18" charset="0"/>
                      </a:rPr>
                      <m:t>𝑴</m:t>
                    </m:r>
                  </m:oMath>
                </a14:m>
                <a:r>
                  <a:rPr lang="en-US" dirty="0">
                    <a:latin typeface="Times New Roman" panose="02020603050405020304" pitchFamily="18" charset="0"/>
                    <a:cs typeface="Times New Roman" panose="02020603050405020304" pitchFamily="18" charset="0"/>
                  </a:rPr>
                  <a:t>describes the linear deviation of magnetization from its static equilibrium value. Precession occurs around this unit bias vector</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rPr>
                      <m:t>𝒃</m:t>
                    </m:r>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𝜎</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oscillator strength, </a:t>
                </a:r>
                <a14:m>
                  <m:oMath xmlns:m="http://schemas.openxmlformats.org/officeDocument/2006/math">
                    <m:sSub>
                      <m:sSubPr>
                        <m:ctrlPr>
                          <a:rPr lang="en-US" i="1"/>
                        </m:ctrlPr>
                      </m:sSubPr>
                      <m:e>
                        <m:r>
                          <a:rPr lang="en-US" i="1"/>
                          <m:t>𝜔</m:t>
                        </m:r>
                      </m:e>
                      <m:sub>
                        <m:r>
                          <a:rPr lang="en-US" b="0" i="1" smtClean="0">
                            <a:latin typeface="Cambria Math" panose="02040503050406030204" pitchFamily="18" charset="0"/>
                          </a:rPr>
                          <m:t>0</m:t>
                        </m:r>
                      </m:sub>
                    </m:sSub>
                  </m:oMath>
                </a14:m>
                <a:r>
                  <a:rPr lang="en-US" dirty="0">
                    <a:latin typeface="Times New Roman" panose="02020603050405020304" pitchFamily="18" charset="0"/>
                    <a:cs typeface="Times New Roman" panose="02020603050405020304" pitchFamily="18" charset="0"/>
                  </a:rPr>
                  <a:t> is the angular resonance frequency,</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𝛾</m:t>
                    </m:r>
                  </m:oMath>
                </a14:m>
                <a:r>
                  <a:rPr lang="en-US" dirty="0">
                    <a:latin typeface="Times New Roman" panose="02020603050405020304" pitchFamily="18" charset="0"/>
                    <a:cs typeface="Times New Roman" panose="02020603050405020304" pitchFamily="18" charset="0"/>
                  </a:rPr>
                  <a:t>is the oscillator damping factor.</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a:lnSpc>
                    <a:spcPct val="120000"/>
                  </a:lnSpc>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ferromagnetic media biased in the z-direction </a:t>
                </a:r>
                <a:r>
                  <a:rPr lang="en-US" b="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1 </a:t>
                </a:r>
                <a14:m>
                  <m:oMath xmlns:m="http://schemas.openxmlformats.org/officeDocument/2006/math">
                    <m:acc>
                      <m:accPr>
                        <m:chr m:val="̂"/>
                        <m:ctrlPr>
                          <a:rPr lang="en-US" b="1" i="1" smtClean="0">
                            <a:latin typeface="Cambria Math" panose="02040503050406030204" pitchFamily="18" charset="0"/>
                            <a:cs typeface="Times New Roman" pitchFamily="18" charset="0"/>
                          </a:rPr>
                        </m:ctrlPr>
                      </m:accPr>
                      <m:e>
                        <m:r>
                          <a:rPr lang="en-US" b="1" i="1" smtClean="0">
                            <a:latin typeface="Cambria Math" panose="02040503050406030204" pitchFamily="18" charset="0"/>
                            <a:cs typeface="Times New Roman" pitchFamily="18" charset="0"/>
                          </a:rPr>
                          <m:t>𝒛</m:t>
                        </m:r>
                      </m:e>
                    </m:acc>
                  </m:oMath>
                </a14:m>
                <a:r>
                  <a:rPr lang="en-US" dirty="0" smtClean="0">
                    <a:latin typeface="Times New Roman" pitchFamily="18" charset="0"/>
                    <a:cs typeface="Times New Roman" pitchFamily="18" charset="0"/>
                  </a:rPr>
                  <a:t>, a non-diagonal </a:t>
                </a:r>
                <a:r>
                  <a:rPr lang="en-US" dirty="0">
                    <a:latin typeface="Times New Roman" pitchFamily="18" charset="0"/>
                    <a:cs typeface="Times New Roman" pitchFamily="18" charset="0"/>
                  </a:rPr>
                  <a:t>susceptibility tensor is used to relate Magnetization and Field </a:t>
                </a:r>
                <a:r>
                  <a:rPr lang="en-US" dirty="0" smtClean="0">
                    <a:latin typeface="Times New Roman" pitchFamily="18" charset="0"/>
                    <a:cs typeface="Times New Roman" pitchFamily="18" charset="0"/>
                  </a:rPr>
                  <a:t>intensity </a:t>
                </a:r>
                <a:r>
                  <a:rPr lang="en-US" b="1" dirty="0" smtClean="0">
                    <a:latin typeface="Times New Roman" pitchFamily="18" charset="0"/>
                    <a:cs typeface="Times New Roman" pitchFamily="18" charset="0"/>
                  </a:rPr>
                  <a:t>M</a:t>
                </a:r>
                <a:r>
                  <a:rPr lang="en-US" dirty="0" smtClean="0">
                    <a:latin typeface="Times New Roman" pitchFamily="18" charset="0"/>
                    <a:cs typeface="Times New Roman" pitchFamily="18" charset="0"/>
                  </a:rPr>
                  <a:t>=</a:t>
                </a:r>
                <a:r>
                  <a:rPr lang="en-US" dirty="0"/>
                  <a:t>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b="1" dirty="0" smtClean="0">
                    <a:latin typeface="Times New Roman" pitchFamily="18" charset="0"/>
                    <a:cs typeface="Times New Roman" pitchFamily="18" charset="0"/>
                  </a:rPr>
                  <a:t>H</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lgn="ctr">
                  <a:buNone/>
                </a:pPr>
                <a14:m>
                  <m:oMath xmlns:m="http://schemas.openxmlformats.org/officeDocument/2006/math">
                    <m:r>
                      <a:rPr lang="en-US" b="1" i="1">
                        <a:latin typeface="Cambria Math" panose="02040503050406030204" pitchFamily="18" charset="0"/>
                      </a:rPr>
                      <m:t>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a14:m>
                <a:r>
                  <a:rPr lang="en-US" dirty="0" smtClean="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b="0" i="1" smtClean="0">
                            <a:latin typeface="Cambria Math" panose="02040503050406030204" pitchFamily="18" charset="0"/>
                          </a:rPr>
                          <m:t>)</m:t>
                        </m:r>
                      </m:num>
                      <m:den>
                        <m:sSup>
                          <m:sSupPr>
                            <m:ctrlPr>
                              <a:rPr lang="en-US" i="1" dirty="0" smtClean="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b="0" i="1" dirty="0" smtClean="0">
                                <a:latin typeface="Cambria Math" panose="02040503050406030204" pitchFamily="18" charset="0"/>
                                <a:cs typeface="Times New Roman" pitchFamily="18" charset="0"/>
                              </a:rPr>
                              <m:t>2</m:t>
                            </m:r>
                          </m:sup>
                        </m:sSup>
                        <m:r>
                          <a:rPr lang="en-US" b="0" i="1" dirty="0" smtClean="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r>
                      <a:rPr lang="en-US" i="1">
                        <a:latin typeface="Cambria Math" panose="02040503050406030204" pitchFamily="18" charset="0"/>
                      </a:rPr>
                      <m:t>𝜂</m:t>
                    </m:r>
                  </m:oMath>
                </a14:m>
                <a:r>
                  <a:rPr lang="en-US" dirty="0" smtClean="0">
                    <a:latin typeface="Times New Roman" pitchFamily="18" charset="0"/>
                    <a:cs typeface="Times New Roman" pitchFamily="18" charset="0"/>
                  </a:rPr>
                  <a:t>= </a:t>
                </a:r>
                <a14:m>
                  <m:oMath xmlns:m="http://schemas.openxmlformats.org/officeDocument/2006/math">
                    <m:f>
                      <m:fPr>
                        <m:ctrlPr>
                          <a:rPr lang="en-US" i="1" dirty="0" smtClean="0">
                            <a:latin typeface="Cambria Math" panose="02040503050406030204" pitchFamily="18" charset="0"/>
                            <a:cs typeface="Times New Roman" pitchFamily="18" charset="0"/>
                          </a:rPr>
                        </m:ctrlPr>
                      </m:fPr>
                      <m:num>
                        <m:r>
                          <a:rPr lang="en-US" i="1">
                            <a:latin typeface="Cambria Math" panose="02040503050406030204" pitchFamily="18" charset="0"/>
                          </a:rPr>
                          <m:t>𝜎</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num>
                      <m:den>
                        <m:sSup>
                          <m:sSupPr>
                            <m:ctrlPr>
                              <a:rPr lang="en-US" i="1" dirty="0">
                                <a:latin typeface="Cambria Math" panose="02040503050406030204" pitchFamily="18" charset="0"/>
                                <a:cs typeface="Times New Roman" pitchFamily="18" charset="0"/>
                              </a:rPr>
                            </m:ctrlPr>
                          </m:sSupPr>
                          <m:e>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𝛼</m:t>
                            </m:r>
                            <m:r>
                              <a:rPr lang="en-US" i="1">
                                <a:latin typeface="Cambria Math" panose="02040503050406030204" pitchFamily="18" charset="0"/>
                              </a:rPr>
                              <m:t>)</m:t>
                            </m:r>
                          </m:e>
                          <m:sup>
                            <m:r>
                              <a:rPr lang="en-US" i="1" dirty="0">
                                <a:latin typeface="Cambria Math" panose="02040503050406030204" pitchFamily="18" charset="0"/>
                                <a:cs typeface="Times New Roman" pitchFamily="18" charset="0"/>
                              </a:rPr>
                              <m:t>2</m:t>
                            </m:r>
                          </m:sup>
                        </m:sSup>
                        <m:r>
                          <a:rPr lang="en-US" i="1" dirty="0">
                            <a:latin typeface="Cambria Math" panose="02040503050406030204" pitchFamily="18" charset="0"/>
                            <a:cs typeface="Times New Roman"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smtClean="0">
                    <a:latin typeface="Times New Roman" pitchFamily="18" charset="0"/>
                    <a:cs typeface="Times New Roman"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oMath>
                </a14:m>
                <a:r>
                  <a:rPr lang="en-US" dirty="0" smtClean="0">
                    <a:latin typeface="Times New Roman" pitchFamily="18" charset="0"/>
                    <a:cs typeface="Times New Roman" pitchFamily="18" charset="0"/>
                  </a:rPr>
                  <a:t>=</a:t>
                </a:r>
                <a14:m>
                  <m:oMath xmlns:m="http://schemas.openxmlformats.org/officeDocument/2006/math">
                    <m:r>
                      <a:rPr lang="en-US" b="0" i="1" dirty="0" smtClean="0">
                        <a:latin typeface="Cambria Math" panose="02040503050406030204" pitchFamily="18" charset="0"/>
                        <a:cs typeface="Times New Roman" pitchFamily="18" charset="0"/>
                      </a:rPr>
                      <m:t>0</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a:blip r:embed="rId2"/>
                <a:stretch>
                  <a:fillRect l="-638" t="-640" r="-17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3.2. MEEP: </a:t>
            </a:r>
            <a:r>
              <a:rPr lang="en-US" dirty="0" err="1" smtClean="0">
                <a:latin typeface="Times New Roman" panose="02020603050405020304" pitchFamily="18" charset="0"/>
                <a:cs typeface="Times New Roman" panose="02020603050405020304" pitchFamily="18" charset="0"/>
              </a:rPr>
              <a:t>Gyromagnetism</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Larmor</a:t>
                </a:r>
                <a:r>
                  <a:rPr lang="en-US" dirty="0" smtClean="0">
                    <a:latin typeface="Times New Roman" panose="02020603050405020304" pitchFamily="18" charset="0"/>
                    <a:cs typeface="Times New Roman" panose="02020603050405020304" pitchFamily="18" charset="0"/>
                  </a:rPr>
                  <a:t> Precession Frequency </a:t>
                </a:r>
                <a:r>
                  <a:rPr lang="en-US" smtClean="0">
                    <a:latin typeface="Times New Roman" panose="02020603050405020304" pitchFamily="18" charset="0"/>
                    <a:cs typeface="Times New Roman" panose="02020603050405020304" pitchFamily="18" charset="0"/>
                  </a:rPr>
                  <a:t>for Gyromagnetic </a:t>
                </a:r>
                <a:r>
                  <a:rPr lang="en-US" dirty="0" smtClean="0">
                    <a:latin typeface="Times New Roman" panose="02020603050405020304" pitchFamily="18" charset="0"/>
                    <a:cs typeface="Times New Roman" panose="02020603050405020304" pitchFamily="18" charset="0"/>
                  </a:rPr>
                  <a:t>materials placed in a static magnetic field has the relation: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en-US" b="0" i="1" smtClean="0">
                              <a:latin typeface="Cambria Math" panose="02040503050406030204" pitchFamily="18" charset="0"/>
                              <a:cs typeface="Times New Roman" panose="02020603050405020304" pitchFamily="18" charset="0"/>
                            </a:rPr>
                            <m:t>𝑝</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oMath>
                  </m:oMathPara>
                </a14:m>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61</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Gyromagnetic Ratio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oMath>
                          </a14:m>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83836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Manganese – 53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b="0" i="1" smtClean="0">
                                      <a:latin typeface="Cambria Math" panose="02040503050406030204" pitchFamily="18" charset="0"/>
                                      <a:cs typeface="Times New Roman" panose="02020603050405020304" pitchFamily="18" charset="0"/>
                                    </a:rPr>
                                    <m:t>25</m:t>
                                  </m:r>
                                </m:sub>
                                <m:sup>
                                  <m:r>
                                    <a:rPr lang="en-US" b="0" i="1" smtClean="0">
                                      <a:latin typeface="Cambria Math" panose="02040503050406030204" pitchFamily="18" charset="0"/>
                                      <a:cs typeface="Times New Roman" panose="02020603050405020304" pitchFamily="18" charset="0"/>
                                    </a:rPr>
                                    <m:t>53</m:t>
                                  </m:r>
                                </m:sup>
                                <m:e>
                                  <m:r>
                                    <a:rPr lang="en-US" b="0" i="1" smtClean="0">
                                      <a:latin typeface="Cambria Math" panose="02040503050406030204" pitchFamily="18" charset="0"/>
                                      <a:cs typeface="Times New Roman" panose="02020603050405020304" pitchFamily="18" charset="0"/>
                                    </a:rPr>
                                    <m:t>𝑀𝑛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10.94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Iron</a:t>
                          </a:r>
                          <a:r>
                            <a:rPr lang="en-US" baseline="0" dirty="0" smtClean="0">
                              <a:latin typeface="Times New Roman" panose="02020603050405020304" pitchFamily="18" charset="0"/>
                              <a:cs typeface="Times New Roman" panose="02020603050405020304" pitchFamily="18" charset="0"/>
                            </a:rPr>
                            <a:t> – 57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6</m:t>
                                  </m:r>
                                </m:sub>
                                <m:sup>
                                  <m:r>
                                    <a:rPr lang="en-US" b="0" i="1" smtClean="0">
                                      <a:latin typeface="Cambria Math" panose="02040503050406030204" pitchFamily="18" charset="0"/>
                                      <a:cs typeface="Times New Roman" panose="02020603050405020304" pitchFamily="18" charset="0"/>
                                    </a:rPr>
                                    <m:t>57</m:t>
                                  </m:r>
                                </m:sup>
                                <m:e>
                                  <m:r>
                                    <a:rPr lang="en-US" b="0" i="1" smtClean="0">
                                      <a:latin typeface="Cambria Math" panose="02040503050406030204" pitchFamily="18" charset="0"/>
                                      <a:cs typeface="Times New Roman" panose="02020603050405020304" pitchFamily="18" charset="0"/>
                                    </a:rPr>
                                    <m:t>𝐹𝑒</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1.38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Cobalt – 59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7</m:t>
                                  </m:r>
                                </m:sub>
                                <m:sup>
                                  <m:r>
                                    <a:rPr lang="en-US" b="0" i="1" smtClean="0">
                                      <a:latin typeface="Cambria Math" panose="02040503050406030204" pitchFamily="18" charset="0"/>
                                      <a:cs typeface="Times New Roman" panose="02020603050405020304" pitchFamily="18" charset="0"/>
                                    </a:rPr>
                                    <m:t>59</m:t>
                                  </m:r>
                                </m:sup>
                                <m:e>
                                  <m:r>
                                    <a:rPr lang="en-US" b="0" i="1" smtClean="0">
                                      <a:latin typeface="Cambria Math" panose="02040503050406030204" pitchFamily="18" charset="0"/>
                                      <a:cs typeface="Times New Roman" panose="02020603050405020304" pitchFamily="18" charset="0"/>
                                    </a:rPr>
                                    <m:t>𝐶𝑜</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10.07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Nickel – 61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8</m:t>
                                  </m:r>
                                </m:sub>
                                <m:sup>
                                  <m:r>
                                    <a:rPr lang="en-US" b="0" i="1" smtClean="0">
                                      <a:latin typeface="Cambria Math" panose="02040503050406030204" pitchFamily="18" charset="0"/>
                                      <a:cs typeface="Times New Roman" panose="02020603050405020304" pitchFamily="18" charset="0"/>
                                    </a:rPr>
                                    <m:t>61</m:t>
                                  </m:r>
                                </m:sup>
                                <m:e>
                                  <m:r>
                                    <a:rPr lang="en-US" b="0" i="1" smtClean="0">
                                      <a:latin typeface="Cambria Math" panose="02040503050406030204" pitchFamily="18" charset="0"/>
                                      <a:cs typeface="Times New Roman" panose="02020603050405020304" pitchFamily="18" charset="0"/>
                                    </a:rPr>
                                    <m:t>𝑁𝑖</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3.81 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Zinc</a:t>
                          </a:r>
                          <a:r>
                            <a:rPr lang="en-US" baseline="0" dirty="0" smtClean="0">
                              <a:latin typeface="Times New Roman" panose="02020603050405020304" pitchFamily="18" charset="0"/>
                              <a:cs typeface="Times New Roman" panose="02020603050405020304" pitchFamily="18" charset="0"/>
                            </a:rPr>
                            <a:t> – 67              </a:t>
                          </a:r>
                          <a14:m>
                            <m:oMath xmlns:m="http://schemas.openxmlformats.org/officeDocument/2006/math">
                              <m:sPre>
                                <m:sPrePr>
                                  <m:ctrlPr>
                                    <a:rPr lang="en-US" i="1" smtClean="0">
                                      <a:latin typeface="Cambria Math" panose="02040503050406030204" pitchFamily="18" charset="0"/>
                                      <a:cs typeface="Times New Roman" panose="02020603050405020304" pitchFamily="18" charset="0"/>
                                    </a:rPr>
                                  </m:ctrlPr>
                                </m:sPrePr>
                                <m:sub>
                                  <m:r>
                                    <a:rPr lang="en-US" i="1" smtClean="0">
                                      <a:latin typeface="Cambria Math" panose="02040503050406030204" pitchFamily="18" charset="0"/>
                                      <a:cs typeface="Times New Roman" panose="02020603050405020304" pitchFamily="18" charset="0"/>
                                    </a:rPr>
                                    <m:t>3</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67</m:t>
                                  </m:r>
                                </m:sup>
                                <m:e>
                                  <m:r>
                                    <a:rPr lang="en-US" b="0" i="1" smtClean="0">
                                      <a:latin typeface="Cambria Math" panose="02040503050406030204" pitchFamily="18" charset="0"/>
                                      <a:cs typeface="Times New Roman" panose="02020603050405020304" pitchFamily="18" charset="0"/>
                                    </a:rPr>
                                    <m:t>𝑍𝑛</m:t>
                                  </m:r>
                                </m:e>
                              </m:sPre>
                            </m:oMath>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54709614"/>
                  </p:ext>
                </p:extLst>
              </p:nvPr>
            </p:nvGraphicFramePr>
            <p:xfrm>
              <a:off x="482600" y="3519253"/>
              <a:ext cx="8128000" cy="224955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08601240"/>
                        </a:ext>
                      </a:extLst>
                    </a:gridCol>
                    <a:gridCol w="4064000">
                      <a:extLst>
                        <a:ext uri="{9D8B030D-6E8A-4147-A177-3AD203B41FA5}">
                          <a16:colId xmlns:a16="http://schemas.microsoft.com/office/drawing/2014/main" val="2897587592"/>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Material</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3"/>
                          <a:stretch>
                            <a:fillRect l="-100150" t="-8197" r="-300" b="-531148"/>
                          </a:stretch>
                        </a:blipFill>
                      </a:tcPr>
                    </a:tc>
                    <a:extLst>
                      <a:ext uri="{0D108BD9-81ED-4DB2-BD59-A6C34878D82A}">
                        <a16:rowId xmlns:a16="http://schemas.microsoft.com/office/drawing/2014/main" val="1808383660"/>
                      </a:ext>
                    </a:extLst>
                  </a:tr>
                  <a:tr h="380619">
                    <a:tc>
                      <a:txBody>
                        <a:bodyPr/>
                        <a:lstStyle/>
                        <a:p>
                          <a:endParaRPr lang="en-US"/>
                        </a:p>
                      </a:txBody>
                      <a:tcPr>
                        <a:blipFill>
                          <a:blip r:embed="rId3"/>
                          <a:stretch>
                            <a:fillRect l="-150" t="-104762" r="-100300" b="-414286"/>
                          </a:stretch>
                        </a:blipFill>
                      </a:tcPr>
                    </a:tc>
                    <a:tc>
                      <a:txBody>
                        <a:bodyPr/>
                        <a:lstStyle/>
                        <a:p>
                          <a:pPr algn="ctr"/>
                          <a:r>
                            <a:rPr lang="en-US" dirty="0" smtClean="0">
                              <a:latin typeface="Times New Roman" panose="02020603050405020304" pitchFamily="18" charset="0"/>
                              <a:cs typeface="Times New Roman" panose="02020603050405020304" pitchFamily="18" charset="0"/>
                            </a:rPr>
                            <a:t>10.94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4097373"/>
                      </a:ext>
                    </a:extLst>
                  </a:tr>
                  <a:tr h="376746">
                    <a:tc>
                      <a:txBody>
                        <a:bodyPr/>
                        <a:lstStyle/>
                        <a:p>
                          <a:endParaRPr lang="en-US"/>
                        </a:p>
                      </a:txBody>
                      <a:tcPr>
                        <a:blipFill>
                          <a:blip r:embed="rId3"/>
                          <a:stretch>
                            <a:fillRect l="-150" t="-208065" r="-100300" b="-320968"/>
                          </a:stretch>
                        </a:blipFill>
                      </a:tcPr>
                    </a:tc>
                    <a:tc>
                      <a:txBody>
                        <a:bodyPr/>
                        <a:lstStyle/>
                        <a:p>
                          <a:pPr algn="ctr"/>
                          <a:r>
                            <a:rPr lang="en-US" dirty="0" smtClean="0">
                              <a:latin typeface="Times New Roman" panose="02020603050405020304" pitchFamily="18" charset="0"/>
                              <a:cs typeface="Times New Roman" panose="02020603050405020304" pitchFamily="18" charset="0"/>
                            </a:rPr>
                            <a:t>1.38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3803373"/>
                      </a:ext>
                    </a:extLst>
                  </a:tr>
                  <a:tr h="375476">
                    <a:tc>
                      <a:txBody>
                        <a:bodyPr/>
                        <a:lstStyle/>
                        <a:p>
                          <a:endParaRPr lang="en-US"/>
                        </a:p>
                      </a:txBody>
                      <a:tcPr>
                        <a:blipFill>
                          <a:blip r:embed="rId3"/>
                          <a:stretch>
                            <a:fillRect l="-150" t="-313115" r="-100300" b="-226230"/>
                          </a:stretch>
                        </a:blipFill>
                      </a:tcPr>
                    </a:tc>
                    <a:tc>
                      <a:txBody>
                        <a:bodyPr/>
                        <a:lstStyle/>
                        <a:p>
                          <a:pPr algn="ctr"/>
                          <a:r>
                            <a:rPr lang="en-US" dirty="0" smtClean="0">
                              <a:latin typeface="Times New Roman" panose="02020603050405020304" pitchFamily="18" charset="0"/>
                              <a:cs typeface="Times New Roman" panose="02020603050405020304" pitchFamily="18" charset="0"/>
                            </a:rPr>
                            <a:t>10.07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24551"/>
                      </a:ext>
                    </a:extLst>
                  </a:tr>
                  <a:tr h="372999">
                    <a:tc>
                      <a:txBody>
                        <a:bodyPr/>
                        <a:lstStyle/>
                        <a:p>
                          <a:endParaRPr lang="en-US"/>
                        </a:p>
                      </a:txBody>
                      <a:tcPr>
                        <a:blipFill>
                          <a:blip r:embed="rId3"/>
                          <a:stretch>
                            <a:fillRect l="-150" t="-406452" r="-100300" b="-122581"/>
                          </a:stretch>
                        </a:blipFill>
                      </a:tcPr>
                    </a:tc>
                    <a:tc>
                      <a:txBody>
                        <a:bodyPr/>
                        <a:lstStyle/>
                        <a:p>
                          <a:pPr algn="ctr"/>
                          <a:r>
                            <a:rPr lang="en-US" dirty="0" smtClean="0">
                              <a:latin typeface="Times New Roman" panose="02020603050405020304" pitchFamily="18" charset="0"/>
                              <a:cs typeface="Times New Roman" panose="02020603050405020304" pitchFamily="18" charset="0"/>
                            </a:rPr>
                            <a:t>3.81 </a:t>
                          </a:r>
                          <a:r>
                            <a:rPr lang="en-US" dirty="0" smtClean="0">
                              <a:latin typeface="Times New Roman" panose="02020603050405020304" pitchFamily="18" charset="0"/>
                              <a:cs typeface="Times New Roman" panose="02020603050405020304" pitchFamily="18" charset="0"/>
                            </a:rPr>
                            <a:t>MHz/T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0524934"/>
                      </a:ext>
                    </a:extLst>
                  </a:tr>
                  <a:tr h="372872">
                    <a:tc>
                      <a:txBody>
                        <a:bodyPr/>
                        <a:lstStyle/>
                        <a:p>
                          <a:endParaRPr lang="en-US"/>
                        </a:p>
                      </a:txBody>
                      <a:tcPr>
                        <a:blipFill>
                          <a:blip r:embed="rId3"/>
                          <a:stretch>
                            <a:fillRect l="-150" t="-514754" r="-100300"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2.</a:t>
                          </a:r>
                          <a:r>
                            <a:rPr lang="en-US" baseline="0" dirty="0" smtClean="0">
                              <a:latin typeface="Times New Roman" panose="02020603050405020304" pitchFamily="18" charset="0"/>
                              <a:cs typeface="Times New Roman" panose="02020603050405020304" pitchFamily="18" charset="0"/>
                            </a:rPr>
                            <a:t>66 </a:t>
                          </a:r>
                          <a:r>
                            <a:rPr lang="en-US" baseline="0" dirty="0"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7055044"/>
                      </a:ext>
                    </a:extLst>
                  </a:tr>
                </a:tbl>
              </a:graphicData>
            </a:graphic>
          </p:graphicFrame>
        </mc:Fallback>
      </mc:AlternateContent>
      <p:sp>
        <p:nvSpPr>
          <p:cNvPr id="7" name="TextBox 6"/>
          <p:cNvSpPr txBox="1"/>
          <p:nvPr/>
        </p:nvSpPr>
        <p:spPr>
          <a:xfrm>
            <a:off x="404948" y="6188789"/>
            <a:ext cx="3736920" cy="246221"/>
          </a:xfrm>
          <a:prstGeom prst="rect">
            <a:avLst/>
          </a:prstGeom>
          <a:noFill/>
        </p:spPr>
        <p:txBody>
          <a:bodyPr wrap="none" rtlCol="0">
            <a:spAutoFit/>
          </a:bodyPr>
          <a:lstStyle/>
          <a:p>
            <a:r>
              <a:rPr lang="en-US" sz="1000" dirty="0" smtClean="0"/>
              <a:t>Source: http</a:t>
            </a:r>
            <a:r>
              <a:rPr lang="en-US" sz="1000" dirty="0"/>
              <a:t>://kodu.ut.ee/~laurit/AK2/NMR_tables_Bruker2012.pdf</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6200" y="3319463"/>
            <a:ext cx="2857500" cy="2857500"/>
          </a:xfrm>
          <a:prstGeom prst="rect">
            <a:avLst/>
          </a:prstGeom>
        </p:spPr>
      </p:pic>
    </p:spTree>
    <p:extLst>
      <p:ext uri="{BB962C8B-B14F-4D97-AF65-F5344CB8AC3E}">
        <p14:creationId xmlns:p14="http://schemas.microsoft.com/office/powerpoint/2010/main" val="20556506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Times New Roman" pitchFamily="18" charset="0"/>
                <a:cs typeface="Times New Roman" pitchFamily="18" charset="0"/>
              </a:rPr>
              <a:t>3.3. </a:t>
            </a:r>
            <a:r>
              <a:rPr lang="en-US" dirty="0">
                <a:latin typeface="Times New Roman" pitchFamily="18" charset="0"/>
                <a:cs typeface="Times New Roman" pitchFamily="18" charset="0"/>
              </a:rPr>
              <a:t>MEEP Simulation of </a:t>
            </a:r>
            <a:r>
              <a:rPr lang="en-US" dirty="0" smtClean="0">
                <a:latin typeface="Times New Roman" pitchFamily="18" charset="0"/>
                <a:cs typeface="Times New Roman" pitchFamily="18" charset="0"/>
              </a:rPr>
              <a:t>Dispersive</a:t>
            </a:r>
            <a:r>
              <a:rPr lang="en-US" dirty="0">
                <a:latin typeface="Times New Roman" pitchFamily="18" charset="0"/>
                <a:cs typeface="Times New Roman" pitchFamily="18" charset="0"/>
              </a:rPr>
              <a:t>, Gyromagnetic </a:t>
            </a:r>
            <a:r>
              <a:rPr lang="en-US" dirty="0" smtClean="0">
                <a:latin typeface="Times New Roman" pitchFamily="18" charset="0"/>
                <a:cs typeface="Times New Roman" pitchFamily="18" charset="0"/>
              </a:rPr>
              <a:t>Ferromagnetic </a:t>
            </a:r>
            <a:r>
              <a:rPr lang="en-US" dirty="0">
                <a:latin typeface="Times New Roman" pitchFamily="18" charset="0"/>
                <a:cs typeface="Times New Roman" pitchFamily="18" charset="0"/>
              </a:rPr>
              <a:t>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MEEP </a:t>
            </a:r>
            <a:r>
              <a:rPr lang="en-US" dirty="0" smtClean="0">
                <a:latin typeface="Times New Roman" pitchFamily="18" charset="0"/>
                <a:cs typeface="Times New Roman" pitchFamily="18" charset="0"/>
              </a:rPr>
              <a:t>Simulation </a:t>
            </a:r>
            <a:r>
              <a:rPr lang="en-US" dirty="0">
                <a:latin typeface="Times New Roman" pitchFamily="18" charset="0"/>
                <a:cs typeface="Times New Roman" pitchFamily="18" charset="0"/>
              </a:rPr>
              <a:t>for Magnetic Transmission </a:t>
            </a:r>
            <a:r>
              <a:rPr lang="en-US" dirty="0" smtClean="0">
                <a:latin typeface="Times New Roman" pitchFamily="18" charset="0"/>
                <a:cs typeface="Times New Roman" pitchFamily="18" charset="0"/>
              </a:rPr>
              <a:t>Line</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17725"/>
                <a:ext cx="10515600" cy="4866120"/>
              </a:xfrm>
            </p:spPr>
            <p:txBody>
              <a:bodyPr>
                <a:normAutofit/>
              </a:bodyPr>
              <a:lstStyle/>
              <a:p>
                <a:r>
                  <a:rPr lang="en-US" dirty="0" smtClean="0">
                    <a:latin typeface="Times New Roman" pitchFamily="18" charset="0"/>
                    <a:cs typeface="Times New Roman" pitchFamily="18" charset="0"/>
                  </a:rPr>
                  <a:t>A pulse transformer was simulated in MEEP simulator. A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used for the simulation.</a:t>
                </a:r>
              </a:p>
              <a:p>
                <a:r>
                  <a:rPr lang="en-US" dirty="0" smtClean="0">
                    <a:latin typeface="Times New Roman" pitchFamily="18" charset="0"/>
                    <a:cs typeface="Times New Roman" pitchFamily="18" charset="0"/>
                  </a:rPr>
                  <a:t>The microwave frequency Magnetic </a:t>
                </a:r>
                <a:r>
                  <a:rPr lang="en-US" dirty="0">
                    <a:latin typeface="Times New Roman" pitchFamily="18" charset="0"/>
                    <a:cs typeface="Times New Roman" pitchFamily="18" charset="0"/>
                  </a:rPr>
                  <a:t>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p>
              <a:p>
                <a:pPr marL="342900" indent="-342900"/>
                <a:r>
                  <a:rPr lang="en-US" dirty="0">
                    <a:latin typeface="Times New Roman" panose="02020603050405020304" pitchFamily="18" charset="0"/>
                    <a:cs typeface="Times New Roman" panose="02020603050405020304" pitchFamily="18" charset="0"/>
                  </a:rPr>
                  <a:t>Temporal and Spatial resolution</a:t>
                </a:r>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=8.33 </m:t>
                      </m:r>
                      <m:r>
                        <a:rPr lang="en-US" i="1">
                          <a:latin typeface="Cambria Math" panose="02040503050406030204" pitchFamily="18" charset="0"/>
                          <a:ea typeface="Cambria Math" panose="02040503050406030204" pitchFamily="18" charset="0"/>
                          <a:cs typeface="Times New Roman" panose="02020603050405020304" pitchFamily="18" charset="0"/>
                        </a:rPr>
                        <m:t>𝑝𝑠</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=2.5</m:t>
                      </m:r>
                      <m:r>
                        <a:rPr lang="en-US" i="1">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a:t>
                </a:r>
                <a:r>
                  <a:rPr lang="en-US" dirty="0" smtClean="0">
                    <a:latin typeface="Times New Roman" pitchFamily="18" charset="0"/>
                    <a:cs typeface="Times New Roman" pitchFamily="18" charset="0"/>
                  </a:rPr>
                  <a:t>determine </a:t>
                </a:r>
                <a:r>
                  <a:rPr lang="en-US" dirty="0">
                    <a:latin typeface="Times New Roman" pitchFamily="18" charset="0"/>
                    <a:cs typeface="Times New Roman" pitchFamily="18" charset="0"/>
                  </a:rPr>
                  <a:t>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17725"/>
                <a:ext cx="10515600" cy="4866120"/>
              </a:xfrm>
              <a:blipFill>
                <a:blip r:embed="rId2"/>
                <a:stretch>
                  <a:fillRect l="-1043" t="-21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22"/>
            <a:ext cx="10515600" cy="1325563"/>
          </a:xfrm>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Magnetic Transmission Line Model for 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65</a:t>
            </a:fld>
            <a:endParaRPr lang="en-US"/>
          </a:p>
        </p:txBody>
      </p:sp>
      <p:sp>
        <p:nvSpPr>
          <p:cNvPr id="9" name="Content Placeholder 8"/>
          <p:cNvSpPr>
            <a:spLocks noGrp="1"/>
          </p:cNvSpPr>
          <p:nvPr>
            <p:ph idx="1"/>
          </p:nvPr>
        </p:nvSpPr>
        <p:spPr>
          <a:xfrm>
            <a:off x="613418" y="1711301"/>
            <a:ext cx="4719477" cy="4351338"/>
          </a:xfrm>
        </p:spPr>
        <p:txBody>
          <a:bodyPr>
            <a:normAutofit/>
          </a:bodyPr>
          <a:lstStyle/>
          <a:p>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buNone/>
            </a:pPr>
            <a:endParaRPr lang="en-US" dirty="0"/>
          </a:p>
          <a:p>
            <a:endParaRPr lang="en-US" dirty="0"/>
          </a:p>
        </p:txBody>
      </p:sp>
      <p:pic>
        <p:nvPicPr>
          <p:cNvPr id="6" name="Picture 5"/>
          <p:cNvPicPr/>
          <p:nvPr/>
        </p:nvPicPr>
        <p:blipFill>
          <a:blip r:embed="rId2"/>
          <a:stretch>
            <a:fillRect/>
          </a:stretch>
        </p:blipFill>
        <p:spPr>
          <a:xfrm>
            <a:off x="5984299" y="1585311"/>
            <a:ext cx="5536701" cy="2420938"/>
          </a:xfrm>
          <a:prstGeom prst="rect">
            <a:avLst/>
          </a:prstGeom>
          <a:ln>
            <a:solidFill>
              <a:schemeClr val="tx1"/>
            </a:solidFill>
          </a:ln>
        </p:spPr>
      </p:pic>
      <p:pic>
        <p:nvPicPr>
          <p:cNvPr id="7" name="Content Placeholder 5"/>
          <p:cNvPicPr>
            <a:picLocks/>
          </p:cNvPicPr>
          <p:nvPr/>
        </p:nvPicPr>
        <p:blipFill>
          <a:blip r:embed="rId3"/>
          <a:stretch>
            <a:fillRect/>
          </a:stretch>
        </p:blipFill>
        <p:spPr>
          <a:xfrm>
            <a:off x="5970577" y="4180681"/>
            <a:ext cx="5564143" cy="2087088"/>
          </a:xfrm>
          <a:prstGeom prst="rect">
            <a:avLst/>
          </a:prstGeom>
          <a:ln>
            <a:solidFill>
              <a:schemeClr val="tx1"/>
            </a:solidFill>
          </a:ln>
        </p:spPr>
      </p:pic>
    </p:spTree>
    <p:extLst>
      <p:ext uri="{BB962C8B-B14F-4D97-AF65-F5344CB8AC3E}">
        <p14:creationId xmlns:p14="http://schemas.microsoft.com/office/powerpoint/2010/main" val="973034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66</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244951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67</a:t>
            </a:fld>
            <a:endParaRPr lang="en-US"/>
          </a:p>
        </p:txBody>
      </p:sp>
      <p:sp>
        <p:nvSpPr>
          <p:cNvPr id="3" name="TextBox 2"/>
          <p:cNvSpPr txBox="1"/>
          <p:nvPr/>
        </p:nvSpPr>
        <p:spPr>
          <a:xfrm>
            <a:off x="512716" y="2333215"/>
            <a:ext cx="5248003" cy="3046988"/>
          </a:xfrm>
          <a:prstGeom prst="rect">
            <a:avLst/>
          </a:prstGeom>
          <a:noFill/>
        </p:spPr>
        <p:txBody>
          <a:bodyPr wrap="square" rtlCol="0">
            <a:spAutoFit/>
          </a:bodyPr>
          <a:lstStyle/>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096000" y="2211636"/>
            <a:ext cx="5732917" cy="3290145"/>
          </a:xfrm>
          <a:prstGeom prst="rect">
            <a:avLst/>
          </a:prstGeom>
          <a:ln>
            <a:solidFill>
              <a:schemeClr val="tx1"/>
            </a:solidFill>
          </a:ln>
        </p:spPr>
      </p:pic>
    </p:spTree>
    <p:extLst>
      <p:ext uri="{BB962C8B-B14F-4D97-AF65-F5344CB8AC3E}">
        <p14:creationId xmlns:p14="http://schemas.microsoft.com/office/powerpoint/2010/main" val="19916609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Material Properties of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Ferrite</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68</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4258282"/>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Gyrotropic </a:t>
                </a:r>
                <a:r>
                  <a:rPr lang="en-US" sz="2400" dirty="0" err="1" smtClean="0">
                    <a:latin typeface="Times New Roman" panose="02020603050405020304" pitchFamily="18" charset="0"/>
                    <a:cs typeface="Times New Roman" panose="02020603050405020304" pitchFamily="18" charset="0"/>
                  </a:rPr>
                  <a:t>Drude</a:t>
                </a:r>
                <a:r>
                  <a:rPr lang="en-US" sz="2400" dirty="0" smtClean="0">
                    <a:latin typeface="Times New Roman" panose="02020603050405020304" pitchFamily="18" charset="0"/>
                    <a:cs typeface="Times New Roman" panose="02020603050405020304" pitchFamily="18" charset="0"/>
                  </a:rPr>
                  <a:t> Permeability</a:t>
                </a: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m:rPr>
                              <m:sty m:val="p"/>
                            </m:rPr>
                            <a:rPr lang="en-US" sz="1600">
                              <a:latin typeface="Cambria Math" panose="02040503050406030204" pitchFamily="18" charset="0"/>
                            </a:rPr>
                            <m:t>μ</m:t>
                          </m:r>
                        </m:e>
                        <m:sub>
                          <m:r>
                            <a:rPr lang="en-US" sz="1600" b="0" i="1" smtClean="0">
                              <a:latin typeface="Cambria Math" panose="02040503050406030204" pitchFamily="18" charset="0"/>
                            </a:rPr>
                            <m:t>𝑟</m:t>
                          </m:r>
                        </m:sub>
                      </m:sSub>
                      <m:d>
                        <m:dPr>
                          <m:ctrlPr>
                            <a:rPr lang="en-US" sz="1600" i="1">
                              <a:latin typeface="Cambria Math" panose="02040503050406030204" pitchFamily="18" charset="0"/>
                            </a:rPr>
                          </m:ctrlPr>
                        </m:dPr>
                        <m:e>
                          <m:r>
                            <m:rPr>
                              <m:sty m:val="p"/>
                            </m:rPr>
                            <a:rPr lang="en-US" sz="1600" b="0" i="0">
                              <a:latin typeface="Cambria Math" panose="02040503050406030204" pitchFamily="18" charset="0"/>
                            </a:rPr>
                            <m:t>ω</m:t>
                          </m:r>
                          <m:r>
                            <a:rPr lang="en-US" sz="1600" b="0" i="0">
                              <a:latin typeface="Cambria Math" panose="02040503050406030204" pitchFamily="18" charset="0"/>
                            </a:rPr>
                            <m:t>,</m:t>
                          </m:r>
                          <m:r>
                            <m:rPr>
                              <m:sty m:val="p"/>
                            </m:rPr>
                            <a:rPr lang="en-US" sz="1600" b="0" i="0">
                              <a:latin typeface="Cambria Math" panose="02040503050406030204" pitchFamily="18" charset="0"/>
                            </a:rPr>
                            <m:t>x</m:t>
                          </m:r>
                        </m:e>
                      </m:d>
                      <m:r>
                        <a:rPr lang="en-US" sz="1600" b="0" i="0">
                          <a:latin typeface="Cambria Math" panose="02040503050406030204" pitchFamily="18" charset="0"/>
                        </a:rPr>
                        <m:t>=</m:t>
                      </m:r>
                      <m:r>
                        <a:rPr lang="en-US" sz="1600" b="0" i="0" smtClean="0">
                          <a:latin typeface="Cambria Math" panose="02040503050406030204" pitchFamily="18" charset="0"/>
                        </a:rPr>
                        <m:t> </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b="0" i="0">
                                  <a:latin typeface="Cambria Math" panose="02040503050406030204" pitchFamily="18" charset="0"/>
                                </a:rPr>
                                <m:t>μ</m:t>
                              </m:r>
                            </m:e>
                            <m:sub>
                              <m:r>
                                <m:rPr>
                                  <m:sty m:val="p"/>
                                </m:rPr>
                                <a:rPr lang="en-US" sz="1600" b="0" i="0" smtClean="0">
                                  <a:latin typeface="Cambria Math" panose="02040503050406030204" pitchFamily="18" charset="0"/>
                                </a:rPr>
                                <m:t>r</m:t>
                              </m:r>
                              <m:r>
                                <a:rPr lang="en-US" sz="1600" b="0" i="0">
                                  <a:latin typeface="Cambria Math" panose="02040503050406030204" pitchFamily="18" charset="0"/>
                                </a:rPr>
                                <m:t>∞</m:t>
                              </m:r>
                            </m:sub>
                          </m:sSub>
                          <m:r>
                            <a:rPr lang="en-US" sz="1600" b="0" i="0">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σ</m:t>
                              </m:r>
                              <m:sSubSup>
                                <m:sSubSupPr>
                                  <m:ctrlPr>
                                    <a:rPr lang="en-US" sz="1600" i="1">
                                      <a:latin typeface="Cambria Math" panose="02040503050406030204" pitchFamily="18" charset="0"/>
                                    </a:rPr>
                                  </m:ctrlPr>
                                </m:sSubSupPr>
                                <m:e>
                                  <m:r>
                                    <m:rPr>
                                      <m:sty m:val="p"/>
                                    </m:rPr>
                                    <a:rPr lang="en-US" sz="1600" b="0" i="0">
                                      <a:latin typeface="Cambria Math" panose="02040503050406030204" pitchFamily="18" charset="0"/>
                                    </a:rPr>
                                    <m:t>ω</m:t>
                                  </m:r>
                                </m:e>
                                <m:sub>
                                  <m:r>
                                    <a:rPr lang="en-US" sz="1600" b="0" i="0" smtClean="0">
                                      <a:latin typeface="Cambria Math" panose="02040503050406030204" pitchFamily="18" charset="0"/>
                                    </a:rPr>
                                    <m:t>0</m:t>
                                  </m:r>
                                </m:sub>
                                <m:sup>
                                  <m:r>
                                    <a:rPr lang="en-US" sz="1600" b="0" i="0">
                                      <a:latin typeface="Cambria Math" panose="02040503050406030204" pitchFamily="18" charset="0"/>
                                    </a:rPr>
                                    <m:t>2</m:t>
                                  </m:r>
                                </m:sup>
                              </m:sSubSup>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b="0" i="0" smtClean="0">
                                          <a:latin typeface="Cambria Math" panose="02040503050406030204" pitchFamily="18" charset="0"/>
                                        </a:rPr>
                                        <m:t>0</m:t>
                                      </m:r>
                                    </m:sub>
                                    <m:sup>
                                      <m:r>
                                        <a:rPr lang="en-US" sz="1600">
                                          <a:latin typeface="Cambria Math" panose="02040503050406030204" pitchFamily="18" charset="0"/>
                                        </a:rPr>
                                        <m:t>2</m:t>
                                      </m:r>
                                    </m:sup>
                                  </m:sSubSup>
                                  <m:r>
                                    <a:rPr lang="en-US" sz="160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r>
                                    <a:rPr lang="en-US" sz="1600">
                                      <a:latin typeface="Cambria Math" panose="02040503050406030204" pitchFamily="18" charset="0"/>
                                    </a:rPr>
                                    <m:t>+</m:t>
                                  </m:r>
                                  <m:r>
                                    <m:rPr>
                                      <m:sty m:val="p"/>
                                    </m:rPr>
                                    <a:rPr lang="en-US" sz="1600">
                                      <a:latin typeface="Cambria Math" panose="02040503050406030204" pitchFamily="18" charset="0"/>
                                    </a:rPr>
                                    <m:t>jωγ</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ω</m:t>
                                  </m:r>
                                </m:e>
                                <m:sup>
                                  <m:r>
                                    <a:rPr lang="en-US" sz="1600">
                                      <a:latin typeface="Cambria Math" panose="02040503050406030204" pitchFamily="18" charset="0"/>
                                    </a:rPr>
                                    <m:t>2</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b</m:t>
                                  </m:r>
                                </m:e>
                                <m:sup>
                                  <m:r>
                                    <a:rPr lang="en-US" sz="1600">
                                      <a:latin typeface="Cambria Math" panose="02040503050406030204" pitchFamily="18" charset="0"/>
                                    </a:rPr>
                                    <m:t>2</m:t>
                                  </m:r>
                                </m:sup>
                              </m:sSup>
                            </m:den>
                          </m:f>
                        </m:e>
                      </m:d>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a:latin typeface="Cambria Math" panose="02040503050406030204" pitchFamily="18" charset="0"/>
                            </a:rPr>
                            <m:t>μ</m:t>
                          </m:r>
                        </m:e>
                        <m:sub>
                          <m:r>
                            <m:rPr>
                              <m:sty m:val="p"/>
                            </m:rPr>
                            <a:rPr lang="en-US" b="0" i="0" smtClean="0">
                              <a:latin typeface="Cambria Math" panose="02040503050406030204" pitchFamily="18" charset="0"/>
                            </a:rPr>
                            <m:t>r</m:t>
                          </m:r>
                          <m:r>
                            <a:rPr lang="en-US" b="0" i="0">
                              <a:latin typeface="Cambria Math" panose="02040503050406030204" pitchFamily="18" charset="0"/>
                            </a:rPr>
                            <m:t>∞</m:t>
                          </m:r>
                        </m:sub>
                      </m:sSub>
                      <m:d>
                        <m:dPr>
                          <m:ctrlPr>
                            <a:rPr lang="en-US" i="1">
                              <a:latin typeface="Cambria Math" panose="02040503050406030204" pitchFamily="18" charset="0"/>
                            </a:rPr>
                          </m:ctrlPr>
                        </m:dPr>
                        <m:e>
                          <m:r>
                            <m:rPr>
                              <m:sty m:val="p"/>
                            </m:rPr>
                            <a:rPr lang="en-US" b="0" i="0">
                              <a:latin typeface="Cambria Math" panose="02040503050406030204" pitchFamily="18" charset="0"/>
                            </a:rPr>
                            <m:t>x</m:t>
                          </m:r>
                        </m:e>
                      </m:d>
                      <m:r>
                        <a:rPr lang="en-US" b="0" i="0" smtClean="0">
                          <a:latin typeface="Cambria Math"/>
                        </a:rPr>
                        <m:t>=1,</m:t>
                      </m:r>
                      <m:r>
                        <m:rPr>
                          <m:sty m:val="p"/>
                        </m:rPr>
                        <a:rPr lang="en-US">
                          <a:latin typeface="Cambria Math" panose="02040503050406030204" pitchFamily="18" charset="0"/>
                        </a:rPr>
                        <m:t>σ</m:t>
                      </m:r>
                      <m:r>
                        <a:rPr lang="en-US" b="0" i="0" smtClean="0">
                          <a:latin typeface="Cambria Math"/>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m:t>
                          </m:r>
                        </m:sup>
                      </m:sSup>
                      <m:r>
                        <a:rPr lang="en-US" b="0" i="0" smtClean="0">
                          <a:latin typeface="Cambria Math"/>
                        </a:rPr>
                        <m:t>,</m:t>
                      </m:r>
                      <m:r>
                        <m:rPr>
                          <m:sty m:val="p"/>
                        </m:rPr>
                        <a:rPr lang="en-US">
                          <a:latin typeface="Cambria Math" panose="02040503050406030204" pitchFamily="18" charset="0"/>
                        </a:rPr>
                        <m:t>γ</m:t>
                      </m:r>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panose="02040503050406030204" pitchFamily="18" charset="0"/>
                            </a:rPr>
                            <m:t>−3.3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ea typeface="Cambria Math"/>
                            </a:rPr>
                            <m:t>f</m:t>
                          </m:r>
                        </m:e>
                        <m:sub>
                          <m:r>
                            <a:rPr lang="en-US" b="0" i="0" smtClean="0">
                              <a:latin typeface="Cambria Math" panose="02040503050406030204" pitchFamily="18" charset="0"/>
                            </a:rPr>
                            <m:t>0</m:t>
                          </m:r>
                        </m:sub>
                      </m:sSub>
                      <m:r>
                        <a:rPr lang="en-US" b="0" i="0" smtClean="0">
                          <a:latin typeface="Cambria Math"/>
                        </a:rPr>
                        <m:t>=</m:t>
                      </m:r>
                      <m:r>
                        <a:rPr lang="en-US" b="0" i="0" smtClean="0">
                          <a:latin typeface="Cambria Math" panose="02040503050406030204" pitchFamily="18" charset="0"/>
                        </a:rPr>
                        <m:t>1.73 </m:t>
                      </m:r>
                      <m:r>
                        <m:rPr>
                          <m:sty m:val="p"/>
                        </m:rPr>
                        <a:rPr lang="en-US" b="0" i="0" smtClean="0">
                          <a:latin typeface="Cambria Math" panose="02040503050406030204" pitchFamily="18" charset="0"/>
                        </a:rPr>
                        <m:t>MHz</m:t>
                      </m:r>
                    </m:oMath>
                  </m:oMathPara>
                </a14:m>
                <a:endParaRPr lang="en-US" sz="28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=5</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−3</m:t>
                          </m:r>
                        </m:sup>
                      </m:sSup>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4258282"/>
              </a:xfrm>
              <a:prstGeom prst="rect">
                <a:avLst/>
              </a:prstGeom>
              <a:blipFill>
                <a:blip r:embed="rId2"/>
                <a:stretch>
                  <a:fillRect l="-1464" t="-1146" b="-716"/>
                </a:stretch>
              </a:blipFill>
            </p:spPr>
            <p:txBody>
              <a:bodyPr/>
              <a:lstStyle/>
              <a:p>
                <a:r>
                  <a:rPr lang="en-US">
                    <a:noFill/>
                  </a:rPr>
                  <a:t> </a:t>
                </a:r>
              </a:p>
            </p:txBody>
          </p:sp>
        </mc:Fallback>
      </mc:AlternateContent>
      <p:sp>
        <p:nvSpPr>
          <p:cNvPr id="6" name="TextBox 5"/>
          <p:cNvSpPr txBox="1"/>
          <p:nvPr/>
        </p:nvSpPr>
        <p:spPr>
          <a:xfrm>
            <a:off x="6760386" y="6231135"/>
            <a:ext cx="4428307" cy="276999"/>
          </a:xfrm>
          <a:prstGeom prst="rect">
            <a:avLst/>
          </a:prstGeom>
          <a:noFill/>
        </p:spPr>
        <p:txBody>
          <a:bodyPr wrap="square" rtlCol="0">
            <a:spAutoFit/>
          </a:bodyPr>
          <a:lstStyle/>
          <a:p>
            <a:r>
              <a:rPr lang="en-US" sz="1200" dirty="0" smtClean="0"/>
              <a:t>Source: http</a:t>
            </a:r>
            <a:r>
              <a:rPr lang="en-US" sz="1200" dirty="0"/>
              <a:t>://www.fair-rite.com/76-material-data-sheet/</a:t>
            </a:r>
          </a:p>
        </p:txBody>
      </p:sp>
      <p:pic>
        <p:nvPicPr>
          <p:cNvPr id="7" name="Picture 6"/>
          <p:cNvPicPr>
            <a:picLocks noChangeAspect="1"/>
          </p:cNvPicPr>
          <p:nvPr/>
        </p:nvPicPr>
        <p:blipFill>
          <a:blip r:embed="rId3"/>
          <a:stretch>
            <a:fillRect/>
          </a:stretch>
        </p:blipFill>
        <p:spPr>
          <a:xfrm>
            <a:off x="5379782" y="2010186"/>
            <a:ext cx="6461636" cy="3807994"/>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5"/>
                <a:ext cx="10515600" cy="1325563"/>
              </a:xfrm>
            </p:spPr>
            <p:txBody>
              <a:bodyPr/>
              <a:lstStyle/>
              <a:p>
                <a:r>
                  <a:rPr lang="en-US" dirty="0" smtClean="0">
                    <a:latin typeface="Times New Roman" panose="02020603050405020304" pitchFamily="18" charset="0"/>
                    <a:cs typeface="Times New Roman" panose="02020603050405020304" pitchFamily="18" charset="0"/>
                  </a:rPr>
                  <a:t>3.3. Gyromagnetic Susceptibility </a:t>
                </a:r>
                <a14:m>
                  <m:oMath xmlns:m="http://schemas.openxmlformats.org/officeDocument/2006/math">
                    <m:r>
                      <a:rPr lang="en-US" i="1">
                        <a:latin typeface="Cambria Math" panose="02040503050406030204" pitchFamily="18" charset="0"/>
                      </a:rPr>
                      <m:t>𝜒</m:t>
                    </m:r>
                    <m:r>
                      <a:rPr lang="en-US" i="1">
                        <a:latin typeface="Cambria Math" panose="02040503050406030204" pitchFamily="18" charset="0"/>
                      </a:rPr>
                      <m:t> </m:t>
                    </m:r>
                  </m:oMath>
                </a14:m>
                <a:r>
                  <a:rPr lang="en-US" dirty="0" smtClean="0">
                    <a:latin typeface="Times New Roman" panose="02020603050405020304" pitchFamily="18" charset="0"/>
                    <a:cs typeface="Times New Roman" panose="02020603050405020304" pitchFamily="18" charset="0"/>
                  </a:rPr>
                  <a:t>versus bias</a:t>
                </a:r>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2377" t="-12903" b="-2165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69</a:t>
            </a:fld>
            <a:endParaRPr lang="en-US"/>
          </a:p>
        </p:txBody>
      </p:sp>
      <p:pic>
        <p:nvPicPr>
          <p:cNvPr id="9" name="Content Placeholder 8"/>
          <p:cNvPicPr>
            <a:picLocks noGrp="1" noChangeAspect="1"/>
          </p:cNvPicPr>
          <p:nvPr>
            <p:ph idx="1"/>
          </p:nvPr>
        </p:nvPicPr>
        <p:blipFill>
          <a:blip r:embed="rId3"/>
          <a:stretch>
            <a:fillRect/>
          </a:stretch>
        </p:blipFill>
        <p:spPr>
          <a:xfrm>
            <a:off x="6096000" y="3173537"/>
            <a:ext cx="5076699" cy="318281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p:cNvSpPr/>
              <p:nvPr/>
            </p:nvSpPr>
            <p:spPr>
              <a:xfrm>
                <a:off x="695209" y="1683205"/>
                <a:ext cx="10801582" cy="137832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The susceptibility of the Gyromagnetic </a:t>
                </a: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is expressed as </a:t>
                </a:r>
                <a:r>
                  <a:rPr lang="en-US" sz="2000" b="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a:t>
                </a:r>
                <a:r>
                  <a:rPr lang="en-US" sz="2000" dirty="0"/>
                  <a:t> </a:t>
                </a:r>
                <a14:m>
                  <m:oMath xmlns:m="http://schemas.openxmlformats.org/officeDocument/2006/math">
                    <m:r>
                      <a:rPr lang="en-US" sz="2000" b="1" i="1">
                        <a:latin typeface="Cambria Math" panose="02040503050406030204" pitchFamily="18" charset="0"/>
                      </a:rPr>
                      <m:t>𝝌</m:t>
                    </m:r>
                    <m:r>
                      <a:rPr lang="en-US" sz="2000" b="1" i="1">
                        <a:latin typeface="Cambria Math" panose="02040503050406030204" pitchFamily="18" charset="0"/>
                      </a:rPr>
                      <m:t> </m:t>
                    </m:r>
                  </m:oMath>
                </a14:m>
                <a:r>
                  <a:rPr lang="en-US" sz="2000" b="1" dirty="0" smtClean="0">
                    <a:latin typeface="Times New Roman" panose="02020603050405020304" pitchFamily="18" charset="0"/>
                    <a:cs typeface="Times New Roman" panose="02020603050405020304" pitchFamily="18" charset="0"/>
                  </a:rPr>
                  <a:t>H</a:t>
                </a:r>
                <a:r>
                  <a:rPr lang="en-US" sz="2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smtClean="0">
                        <a:latin typeface="Cambria Math" panose="02040503050406030204" pitchFamily="18" charset="0"/>
                      </a:rPr>
                      <m:t>𝑴</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𝜂</m:t>
                              </m:r>
                            </m:e>
                            <m:e>
                              <m:r>
                                <a:rPr lang="en-US" sz="2000" i="1">
                                  <a:latin typeface="Cambria Math" panose="02040503050406030204" pitchFamily="18" charset="0"/>
                                </a:rPr>
                                <m:t>0</m:t>
                              </m:r>
                            </m:e>
                          </m:mr>
                          <m:mr>
                            <m:e>
                              <m:r>
                                <a:rPr lang="en-US" sz="2000" i="1">
                                  <a:latin typeface="Cambria Math" panose="02040503050406030204" pitchFamily="18" charset="0"/>
                                </a:rPr>
                                <m:t>𝑗</m:t>
                              </m:r>
                              <m:r>
                                <a:rPr lang="en-US" sz="2000" i="1">
                                  <a:latin typeface="Cambria Math" panose="02040503050406030204" pitchFamily="18" charset="0"/>
                                </a:rPr>
                                <m:t>𝜂</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e>
                          </m:mr>
                        </m:m>
                      </m:e>
                    </m:d>
                    <m:r>
                      <a:rPr lang="en-US" sz="2000" b="1" i="1">
                        <a:latin typeface="Cambria Math" panose="02040503050406030204" pitchFamily="18" charset="0"/>
                      </a:rPr>
                      <m:t>𝑯</m:t>
                    </m:r>
                  </m:oMath>
                </a14:m>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r>
                      <a:rPr lang="en-US" sz="2000" i="1">
                        <a:latin typeface="Cambria Math" panose="02040503050406030204" pitchFamily="18" charset="0"/>
                      </a:rPr>
                      <m:t>𝜂</m:t>
                    </m:r>
                  </m:oMath>
                </a14:m>
                <a:r>
                  <a:rPr lang="en-US" sz="2000" dirty="0">
                    <a:latin typeface="Times New Roman" pitchFamily="18" charset="0"/>
                    <a:cs typeface="Times New Roman" pitchFamily="18" charset="0"/>
                  </a:rPr>
                  <a:t>= </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𝑏</m:t>
                        </m:r>
                        <m:r>
                          <a:rPr lang="en-US" sz="2000" i="1">
                            <a:latin typeface="Cambria Math" panose="02040503050406030204" pitchFamily="18" charset="0"/>
                            <a:ea typeface="Cambria Math" panose="02040503050406030204" pitchFamily="18" charset="0"/>
                          </a:rPr>
                          <m:t>𝜔</m:t>
                        </m:r>
                      </m:num>
                      <m:den>
                        <m:sSup>
                          <m:sSupPr>
                            <m:ctrlPr>
                              <a:rPr lang="en-US" sz="2000" i="1" dirty="0">
                                <a:latin typeface="Cambria Math" panose="02040503050406030204" pitchFamily="18" charset="0"/>
                                <a:cs typeface="Times New Roman" pitchFamily="18" charset="0"/>
                              </a:rPr>
                            </m:ctrlPr>
                          </m:sSupPr>
                          <m:e>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r>
                              <a:rPr lang="en-US" sz="2000" i="1">
                                <a:latin typeface="Cambria Math" panose="02040503050406030204" pitchFamily="18" charset="0"/>
                              </a:rPr>
                              <m:t>)</m:t>
                            </m:r>
                          </m:e>
                          <m:sup>
                            <m:r>
                              <a:rPr lang="en-US" sz="2000" i="1" dirty="0">
                                <a:latin typeface="Cambria Math" panose="02040503050406030204" pitchFamily="18" charset="0"/>
                                <a:cs typeface="Times New Roman" pitchFamily="18" charset="0"/>
                              </a:rPr>
                              <m:t>2</m:t>
                            </m:r>
                          </m:sup>
                        </m:sSup>
                        <m:r>
                          <a:rPr lang="en-US" sz="2000" i="1" dirty="0">
                            <a:latin typeface="Cambria Math" panose="02040503050406030204" pitchFamily="18" charset="0"/>
                            <a:cs typeface="Times New Roman"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sSup>
                          <m:sSupPr>
                            <m:ctrlPr>
                              <a:rPr lang="en-US" sz="2000" i="1" dirty="0">
                                <a:latin typeface="Cambria Math" panose="02040503050406030204" pitchFamily="18" charset="0"/>
                                <a:cs typeface="Times New Roman" pitchFamily="18" charset="0"/>
                              </a:rPr>
                            </m:ctrlPr>
                          </m:sSupPr>
                          <m:e>
                            <m:r>
                              <a:rPr lang="en-US" sz="2000" i="1" dirty="0">
                                <a:latin typeface="Cambria Math" panose="02040503050406030204" pitchFamily="18" charset="0"/>
                                <a:cs typeface="Times New Roman" pitchFamily="18" charset="0"/>
                              </a:rPr>
                              <m:t>𝑏</m:t>
                            </m:r>
                          </m:e>
                          <m:sup>
                            <m:r>
                              <a:rPr lang="en-US" sz="2000" i="1" dirty="0">
                                <a:latin typeface="Cambria Math" panose="02040503050406030204" pitchFamily="18" charset="0"/>
                                <a:cs typeface="Times New Roman" pitchFamily="18" charset="0"/>
                              </a:rPr>
                              <m:t>2</m:t>
                            </m:r>
                          </m:sup>
                        </m:sSup>
                      </m:den>
                    </m:f>
                  </m:oMath>
                </a14:m>
                <a:r>
                  <a:rPr lang="en-US" sz="2000" dirty="0">
                    <a:latin typeface="Times New Roman" pitchFamily="18" charset="0"/>
                    <a:cs typeface="Times New Roman"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𝜒</m:t>
                        </m:r>
                      </m:e>
                      <m:sub>
                        <m:r>
                          <a:rPr lang="en-US" sz="2000" i="1">
                            <a:latin typeface="Cambria Math" panose="02040503050406030204" pitchFamily="18" charset="0"/>
                          </a:rPr>
                          <m:t>||</m:t>
                        </m:r>
                      </m:sub>
                    </m:sSub>
                  </m:oMath>
                </a14:m>
                <a:r>
                  <a:rPr lang="en-US" sz="2000" dirty="0">
                    <a:latin typeface="Times New Roman" pitchFamily="18" charset="0"/>
                    <a:cs typeface="Times New Roman" pitchFamily="18" charset="0"/>
                  </a:rPr>
                  <a:t>=</a:t>
                </a:r>
                <a14:m>
                  <m:oMath xmlns:m="http://schemas.openxmlformats.org/officeDocument/2006/math">
                    <m:f>
                      <m:fPr>
                        <m:ctrlPr>
                          <a:rPr lang="en-US" sz="2000" i="1" dirty="0">
                            <a:latin typeface="Cambria Math" panose="02040503050406030204" pitchFamily="18" charset="0"/>
                            <a:cs typeface="Times New Roman"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0</m:t>
                            </m:r>
                          </m:sub>
                          <m:sup>
                            <m:r>
                              <a:rPr lang="en-US" sz="2000" i="1">
                                <a:latin typeface="Cambria Math" panose="02040503050406030204" pitchFamily="18" charset="0"/>
                              </a:rPr>
                              <m:t>2</m:t>
                            </m:r>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𝜔</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𝜔𝛾</m:t>
                        </m:r>
                      </m:den>
                    </m:f>
                  </m:oMath>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695209" y="1683205"/>
                <a:ext cx="10801582" cy="1378326"/>
              </a:xfrm>
              <a:prstGeom prst="rect">
                <a:avLst/>
              </a:prstGeom>
              <a:blipFill>
                <a:blip r:embed="rId4"/>
                <a:stretch>
                  <a:fillRect l="-564" t="-2655"/>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790701" y="3173536"/>
            <a:ext cx="5076699" cy="3182813"/>
          </a:xfrm>
          <a:prstGeom prst="rect">
            <a:avLst/>
          </a:prstGeom>
          <a:ln>
            <a:solidFill>
              <a:schemeClr val="tx1"/>
            </a:solidFill>
          </a:ln>
        </p:spPr>
      </p:pic>
    </p:spTree>
    <p:extLst>
      <p:ext uri="{BB962C8B-B14F-4D97-AF65-F5344CB8AC3E}">
        <p14:creationId xmlns:p14="http://schemas.microsoft.com/office/powerpoint/2010/main" val="132681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4543697"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the range </a:t>
            </a:r>
            <a:r>
              <a:rPr lang="en-US" dirty="0" smtClean="0">
                <a:latin typeface="Times New Roman" panose="02020603050405020304" pitchFamily="18" charset="0"/>
                <a:cs typeface="Times New Roman" panose="02020603050405020304" pitchFamily="18" charset="0"/>
              </a:rPr>
              <a:t>of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10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70</a:t>
            </a:fld>
            <a:endParaRPr lang="en-US"/>
          </a:p>
        </p:txBody>
      </p:sp>
      <p:pic>
        <p:nvPicPr>
          <p:cNvPr id="7" name="Picture 6"/>
          <p:cNvPicPr>
            <a:picLocks noChangeAspect="1"/>
          </p:cNvPicPr>
          <p:nvPr/>
        </p:nvPicPr>
        <p:blipFill>
          <a:blip r:embed="rId2"/>
          <a:stretch>
            <a:fillRect/>
          </a:stretch>
        </p:blipFill>
        <p:spPr>
          <a:xfrm>
            <a:off x="5832920" y="2282066"/>
            <a:ext cx="5555359" cy="3482906"/>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Longitudinal </a:t>
            </a:r>
            <a:r>
              <a:rPr lang="en-US" dirty="0">
                <a:latin typeface="Times New Roman" panose="02020603050405020304" pitchFamily="18" charset="0"/>
                <a:cs typeface="Times New Roman" panose="02020603050405020304" pitchFamily="18" charset="0"/>
              </a:rPr>
              <a:t>Fields</a:t>
            </a:r>
          </a:p>
        </p:txBody>
      </p:sp>
      <p:graphicFrame>
        <p:nvGraphicFramePr>
          <p:cNvPr id="7" name="Content Placeholder 6"/>
          <p:cNvGraphicFramePr>
            <a:graphicFrameLocks noGrp="1"/>
          </p:cNvGraphicFramePr>
          <p:nvPr>
            <p:ph idx="1"/>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25751907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Color map for Transverse </a:t>
            </a:r>
            <a:r>
              <a:rPr lang="en-US" dirty="0">
                <a:latin typeface="Times New Roman" panose="02020603050405020304" pitchFamily="18" charset="0"/>
                <a:cs typeface="Times New Roman" panose="02020603050405020304" pitchFamily="18" charset="0"/>
              </a:rPr>
              <a:t>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4="http://schemas.microsoft.com/office/drawing/2010/main" xmlns="" xmlns:a16="http://schemas.microsoft.com/office/drawing/2014/main" val="20000"/>
                        </a:ext>
                      </a:extLst>
                    </a:gridCol>
                    <a:gridCol w="2600562">
                      <a:extLst>
                        <a:ext uri="{9D8B030D-6E8A-4147-A177-3AD203B41FA5}">
                          <a16:colId xmlns:a14="http://schemas.microsoft.com/office/drawing/2010/main" xmlns="" xmlns:a16="http://schemas.microsoft.com/office/drawing/2014/main" val="20001"/>
                        </a:ext>
                      </a:extLst>
                    </a:gridCol>
                    <a:gridCol w="2600562">
                      <a:extLst>
                        <a:ext uri="{9D8B030D-6E8A-4147-A177-3AD203B41FA5}">
                          <a16:colId xmlns:a14="http://schemas.microsoft.com/office/drawing/2010/main" xmlns="" xmlns:a16="http://schemas.microsoft.com/office/drawing/2014/main" val="20002"/>
                        </a:ext>
                      </a:extLst>
                    </a:gridCol>
                    <a:gridCol w="2600562">
                      <a:extLst>
                        <a:ext uri="{9D8B030D-6E8A-4147-A177-3AD203B41FA5}">
                          <a16:colId xmlns:a14="http://schemas.microsoft.com/office/drawing/2010/main" xmlns=""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4="http://schemas.microsoft.com/office/drawing/2010/main" xmlns="" xmlns:a16="http://schemas.microsoft.com/office/drawing/2014/main" val="10000"/>
                      </a:ext>
                    </a:extLst>
                  </a:tr>
                  <a:tr h="969092">
                    <a:tc>
                      <a:txBody>
                        <a:bodyPr/>
                        <a:lstStyle/>
                        <a:p>
                          <a:pPr algn="ctr"/>
                          <a:r>
                            <a:rPr lang="en-US" sz="2800" dirty="0" smtClean="0">
                              <a:latin typeface="Times New Roman" panose="02020603050405020304" pitchFamily="18" charset="0"/>
                              <a:cs typeface="Times New Roman" panose="02020603050405020304" pitchFamily="18" charset="0"/>
                            </a:rPr>
                            <a:t>Magnetic Field Intensity </a:t>
                          </a:r>
                          <a:r>
                            <a:rPr lang="en-US" sz="2800" b="1" dirty="0" smtClean="0">
                              <a:latin typeface="Times New Roman" panose="02020603050405020304" pitchFamily="18" charset="0"/>
                              <a:cs typeface="Times New Roman" panose="02020603050405020304" pitchFamily="18" charset="0"/>
                            </a:rPr>
                            <a:t>H</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1"/>
                      </a:ext>
                    </a:extLst>
                  </a:tr>
                  <a:tr h="1093569">
                    <a:tc>
                      <a:txBody>
                        <a:bodyPr/>
                        <a:lstStyle/>
                        <a:p>
                          <a:pPr algn="ctr"/>
                          <a:r>
                            <a:rPr lang="en-US" sz="2800" dirty="0" smtClean="0">
                              <a:latin typeface="Times New Roman" panose="02020603050405020304" pitchFamily="18" charset="0"/>
                              <a:cs typeface="Times New Roman" panose="02020603050405020304" pitchFamily="18" charset="0"/>
                            </a:rPr>
                            <a:t>Magnetic Flux Density </a:t>
                          </a:r>
                          <a:r>
                            <a:rPr lang="en-US" sz="2800" b="1" dirty="0" smtClean="0">
                              <a:latin typeface="Times New Roman" panose="02020603050405020304" pitchFamily="18" charset="0"/>
                              <a:cs typeface="Times New Roman" panose="02020603050405020304" pitchFamily="18" charset="0"/>
                            </a:rPr>
                            <a:t>B</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2"/>
                      </a:ext>
                    </a:extLst>
                  </a:tr>
                  <a:tr h="1165120">
                    <a:tc>
                      <a:txBody>
                        <a:bodyPr/>
                        <a:lstStyle/>
                        <a:p>
                          <a:pPr algn="ctr"/>
                          <a:r>
                            <a:rPr lang="en-US" sz="2800" dirty="0" smtClean="0">
                              <a:latin typeface="Times New Roman" panose="02020603050405020304" pitchFamily="18" charset="0"/>
                              <a:cs typeface="Times New Roman" panose="02020603050405020304" pitchFamily="18" charset="0"/>
                            </a:rPr>
                            <a:t>Electric Field Intensity </a:t>
                          </a:r>
                          <a:r>
                            <a:rPr lang="en-US" sz="2800" b="1" dirty="0" smtClean="0">
                              <a:latin typeface="Times New Roman" panose="02020603050405020304" pitchFamily="18" charset="0"/>
                              <a:cs typeface="Times New Roman" panose="02020603050405020304" pitchFamily="18" charset="0"/>
                            </a:rPr>
                            <a:t>E</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3"/>
                      </a:ext>
                    </a:extLst>
                  </a:tr>
                  <a:tr h="1156454">
                    <a:tc>
                      <a:txBody>
                        <a:bodyPr/>
                        <a:lstStyle/>
                        <a:p>
                          <a:pPr algn="ctr"/>
                          <a:r>
                            <a:rPr lang="en-US" sz="2800" dirty="0" smtClean="0">
                              <a:latin typeface="Times New Roman" panose="02020603050405020304" pitchFamily="18" charset="0"/>
                              <a:cs typeface="Times New Roman" panose="02020603050405020304" pitchFamily="18" charset="0"/>
                            </a:rPr>
                            <a:t>Electric Flux Density </a:t>
                          </a:r>
                          <a:r>
                            <a:rPr lang="en-US" sz="2800" b="1" dirty="0" smtClean="0">
                              <a:latin typeface="Times New Roman" panose="02020603050405020304" pitchFamily="18" charset="0"/>
                              <a:cs typeface="Times New Roman" panose="02020603050405020304" pitchFamily="18" charset="0"/>
                            </a:rPr>
                            <a:t>D</a:t>
                          </a:r>
                          <a:endParaRPr lang="en-US" sz="2800"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4="http://schemas.microsoft.com/office/drawing/2010/main" xmlns=""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72</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3975259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44497" cy="1325563"/>
          </a:xfrm>
        </p:spPr>
        <p:txBody>
          <a:bodyPr/>
          <a:lstStyle/>
          <a:p>
            <a:r>
              <a:rPr lang="en-US" dirty="0">
                <a:latin typeface="Times New Roman" panose="02020603050405020304" pitchFamily="18" charset="0"/>
                <a:cs typeface="Times New Roman" panose="02020603050405020304" pitchFamily="18" charset="0"/>
              </a:rPr>
              <a:t>3.3.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896394" cy="4075090"/>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transverse </a:t>
                </a:r>
                <a:r>
                  <a:rPr lang="en-US" sz="2400" b="1" dirty="0" smtClean="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 ﬁeld lines are </a:t>
                </a:r>
                <a:r>
                  <a:rPr lang="en-US" sz="2400" dirty="0">
                    <a:latin typeface="Times New Roman" panose="02020603050405020304" pitchFamily="18" charset="0"/>
                    <a:cs typeface="Times New Roman" panose="02020603050405020304" pitchFamily="18" charset="0"/>
                  </a:rPr>
                  <a:t>closed, encircling the magnetic </a:t>
                </a:r>
                <a:r>
                  <a:rPr lang="en-US" sz="2400" dirty="0" smtClean="0">
                    <a:latin typeface="Times New Roman" panose="02020603050405020304" pitchFamily="18" charset="0"/>
                    <a:cs typeface="Times New Roman" panose="02020603050405020304" pitchFamily="18" charset="0"/>
                  </a:rPr>
                  <a:t>wire.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transverse </a:t>
                </a:r>
                <a:r>
                  <a:rPr lang="en-US" sz="2400" b="1" dirty="0" smtClean="0">
                    <a:latin typeface="Times New Roman" panose="02020603050405020304" pitchFamily="18" charset="0"/>
                    <a:cs typeface="Times New Roman" panose="02020603050405020304" pitchFamily="18" charset="0"/>
                  </a:rPr>
                  <a:t>H</a:t>
                </a:r>
                <a:r>
                  <a:rPr lang="en-US" sz="2400" dirty="0" smtClean="0">
                    <a:latin typeface="Times New Roman" panose="02020603050405020304" pitchFamily="18" charset="0"/>
                    <a:cs typeface="Times New Roman" panose="02020603050405020304" pitchFamily="18" charset="0"/>
                  </a:rPr>
                  <a:t> ﬁeld lines </a:t>
                </a:r>
                <a:r>
                  <a:rPr lang="en-US" sz="2400" dirty="0">
                    <a:latin typeface="Times New Roman" panose="02020603050405020304" pitchFamily="18" charset="0"/>
                    <a:cs typeface="Times New Roman" panose="02020603050405020304" pitchFamily="18" charset="0"/>
                  </a:rPr>
                  <a:t>are open, starting </a:t>
                </a:r>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magnetic </a:t>
                </a:r>
                <a:r>
                  <a:rPr lang="en-US" sz="2400" dirty="0" smtClean="0">
                    <a:latin typeface="Times New Roman" panose="02020603050405020304" pitchFamily="18" charset="0"/>
                    <a:cs typeface="Times New Roman" panose="02020603050405020304" pitchFamily="18" charset="0"/>
                  </a:rPr>
                  <a:t>wire.</a:t>
                </a:r>
                <a:endParaRPr lang="en-US" sz="2400" b="0" dirty="0" smtClean="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m:rPr>
                              <m:sty m:val="p"/>
                            </m:rPr>
                            <a:rPr lang="en-US" sz="2400" b="0" i="0" smtClean="0">
                              <a:latin typeface="Cambria Math" panose="02040503050406030204" pitchFamily="18" charset="0"/>
                            </a:rPr>
                            <m:t>m</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disp</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dΦ</m:t>
                          </m:r>
                        </m:num>
                        <m:den>
                          <m:r>
                            <m:rPr>
                              <m:sty m:val="p"/>
                            </m:rPr>
                            <a:rPr lang="en-US" sz="2400" b="0" i="0" smtClean="0">
                              <a:latin typeface="Cambria Math" panose="02040503050406030204" pitchFamily="18" charset="0"/>
                            </a:rPr>
                            <m:t>dt</m:t>
                          </m:r>
                        </m:den>
                      </m:f>
                      <m:r>
                        <a:rPr lang="en-US" sz="2400" b="0" i="1" smtClean="0">
                          <a:latin typeface="Cambria Math" panose="02040503050406030204" pitchFamily="18" charset="0"/>
                        </a:rPr>
                        <m:t>=−</m:t>
                      </m:r>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𝑬</m:t>
                          </m:r>
                          <m:r>
                            <a:rPr lang="en-US" sz="2400" b="1" i="1">
                              <a:latin typeface="Cambria Math" panose="02040503050406030204" pitchFamily="18" charset="0"/>
                            </a:rPr>
                            <m:t>.</m:t>
                          </m:r>
                          <m:r>
                            <a:rPr lang="en-US" sz="2400" b="1" i="1">
                              <a:latin typeface="Cambria Math" panose="02040503050406030204" pitchFamily="18" charset="0"/>
                            </a:rPr>
                            <m:t>𝒅𝒍</m:t>
                          </m:r>
                        </m:e>
                      </m:nary>
                    </m:oMath>
                  </m:oMathPara>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2. Magnetic Voltage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𝑚</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𝑟</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𝑑𝑟</m:t>
                          </m:r>
                        </m:e>
                      </m:nary>
                    </m:oMath>
                  </m:oMathPara>
                </a14:m>
                <a:endParaRPr lang="en-US" sz="2400" b="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896394" cy="4075090"/>
              </a:xfrm>
              <a:prstGeom prst="rect">
                <a:avLst/>
              </a:prstGeom>
              <a:blipFill>
                <a:blip r:embed="rId3"/>
                <a:stretch>
                  <a:fillRect l="-1993" t="-1196" r="-3362"/>
                </a:stretch>
              </a:blipFill>
            </p:spPr>
            <p:txBody>
              <a:bodyPr/>
              <a:lstStyle/>
              <a:p>
                <a:r>
                  <a:rPr lang="en-US">
                    <a:noFill/>
                  </a:rPr>
                  <a:t> </a:t>
                </a:r>
              </a:p>
            </p:txBody>
          </p:sp>
        </mc:Fallback>
      </mc:AlternateContent>
    </p:spTree>
    <p:extLst>
      <p:ext uri="{BB962C8B-B14F-4D97-AF65-F5344CB8AC3E}">
        <p14:creationId xmlns:p14="http://schemas.microsoft.com/office/powerpoint/2010/main" val="1966608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3.3. Evolution of Magnetic Voltage and Current</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945187" y="2024539"/>
            <a:ext cx="5330825" cy="3997960"/>
          </a:xfrm>
          <a:prstGeom prst="rect">
            <a:avLst/>
          </a:prstGeom>
          <a:noFill/>
          <a:ln>
            <a:solidFill>
              <a:schemeClr val="tx1"/>
            </a:solidFill>
          </a:ln>
        </p:spPr>
      </p:pic>
      <p:sp>
        <p:nvSpPr>
          <p:cNvPr id="6"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is communicated across the transmission line by the complex magnetic voltage and magnetic current. </a:t>
            </a:r>
          </a:p>
          <a:p>
            <a:r>
              <a:rPr lang="en-US" dirty="0" smtClean="0">
                <a:latin typeface="Times New Roman" panose="02020603050405020304" pitchFamily="18" charset="0"/>
                <a:cs typeface="Times New Roman" panose="02020603050405020304" pitchFamily="18" charset="0"/>
              </a:rPr>
              <a:t>The voltage and current have a phase displacement to </a:t>
            </a:r>
            <a:r>
              <a:rPr lang="en-US" dirty="0" err="1" smtClean="0">
                <a:latin typeface="Times New Roman" panose="02020603050405020304" pitchFamily="18" charset="0"/>
                <a:cs typeface="Times New Roman" panose="02020603050405020304" pitchFamily="18" charset="0"/>
              </a:rPr>
              <a:t>tansmit</a:t>
            </a:r>
            <a:r>
              <a:rPr lang="en-US" dirty="0" smtClean="0">
                <a:latin typeface="Times New Roman" panose="02020603050405020304" pitchFamily="18" charset="0"/>
                <a:cs typeface="Times New Roman" panose="02020603050405020304" pitchFamily="18" charset="0"/>
              </a:rPr>
              <a:t> active and reactive power.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431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3.3. </a:t>
            </a:r>
            <a:r>
              <a:rPr lang="en-US" dirty="0" smtClean="0">
                <a:latin typeface="Times New Roman" panose="02020603050405020304" pitchFamily="18" charset="0"/>
                <a:cs typeface="Times New Roman" panose="02020603050405020304" pitchFamily="18" charset="0"/>
              </a:rPr>
              <a:t>Hysteresis Loop of </a:t>
            </a:r>
            <a:r>
              <a:rPr lang="en-US" dirty="0" err="1">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Transmission Line</a:t>
            </a:r>
            <a:endParaRPr lang="en-US" dirty="0"/>
          </a:p>
        </p:txBody>
      </p:sp>
      <p:sp>
        <p:nvSpPr>
          <p:cNvPr id="3" name="Content Placeholder 2"/>
          <p:cNvSpPr>
            <a:spLocks noGrp="1"/>
          </p:cNvSpPr>
          <p:nvPr>
            <p:ph idx="1"/>
          </p:nvPr>
        </p:nvSpPr>
        <p:spPr>
          <a:xfrm>
            <a:off x="838200" y="1825625"/>
            <a:ext cx="4530634" cy="4351338"/>
          </a:xfrm>
        </p:spPr>
        <p:txBody>
          <a:bodyPr/>
          <a:lstStyle/>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MnZn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ferromagnet</a:t>
            </a:r>
            <a:r>
              <a:rPr lang="en-US" dirty="0" smtClean="0">
                <a:latin typeface="Times New Roman" panose="02020603050405020304" pitchFamily="18" charset="0"/>
                <a:cs typeface="Times New Roman" panose="02020603050405020304" pitchFamily="18" charset="0"/>
              </a:rPr>
              <a:t> exhibited non-linearity, </a:t>
            </a:r>
            <a:r>
              <a:rPr lang="en-US" dirty="0" err="1" smtClean="0">
                <a:latin typeface="Times New Roman" panose="02020603050405020304" pitchFamily="18" charset="0"/>
                <a:cs typeface="Times New Roman" panose="02020603050405020304" pitchFamily="18" charset="0"/>
              </a:rPr>
              <a:t>coercivity</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retentivity</a:t>
            </a:r>
            <a:r>
              <a:rPr lang="en-US" dirty="0" smtClean="0">
                <a:latin typeface="Times New Roman" panose="02020603050405020304" pitchFamily="18" charset="0"/>
                <a:cs typeface="Times New Roman" panose="02020603050405020304" pitchFamily="18" charset="0"/>
              </a:rPr>
              <a:t> as shown in the </a:t>
            </a:r>
            <a:r>
              <a:rPr lang="en-US" dirty="0" err="1" smtClean="0">
                <a:latin typeface="Times New Roman" panose="02020603050405020304" pitchFamily="18" charset="0"/>
                <a:cs typeface="Times New Roman" panose="02020603050405020304" pitchFamily="18" charset="0"/>
              </a:rPr>
              <a:t>Hystersis</a:t>
            </a:r>
            <a:r>
              <a:rPr lang="en-US" dirty="0" smtClean="0">
                <a:latin typeface="Times New Roman" panose="02020603050405020304" pitchFamily="18" charset="0"/>
                <a:cs typeface="Times New Roman" panose="02020603050405020304" pitchFamily="18" charset="0"/>
              </a:rPr>
              <a:t> loop for a cycle.</a:t>
            </a:r>
          </a:p>
          <a:p>
            <a:r>
              <a:rPr lang="en-US" dirty="0" smtClean="0">
                <a:latin typeface="Times New Roman" panose="02020603050405020304" pitchFamily="18" charset="0"/>
                <a:cs typeface="Times New Roman" panose="02020603050405020304" pitchFamily="18" charset="0"/>
              </a:rPr>
              <a:t>The area enclosed inside the hysteresis loop is dissipated as heat by the ferromagnetic core.</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75</a:t>
            </a:fld>
            <a:endParaRPr lang="en-US"/>
          </a:p>
        </p:txBody>
      </p:sp>
      <p:pic>
        <p:nvPicPr>
          <p:cNvPr id="6" name="Picture 5"/>
          <p:cNvPicPr>
            <a:picLocks noChangeAspect="1"/>
          </p:cNvPicPr>
          <p:nvPr/>
        </p:nvPicPr>
        <p:blipFill>
          <a:blip r:embed="rId2"/>
          <a:stretch>
            <a:fillRect/>
          </a:stretch>
        </p:blipFill>
        <p:spPr>
          <a:xfrm>
            <a:off x="5556425" y="1825626"/>
            <a:ext cx="5797376" cy="4351338"/>
          </a:xfrm>
          <a:prstGeom prst="rect">
            <a:avLst/>
          </a:prstGeom>
          <a:ln>
            <a:solidFill>
              <a:schemeClr val="tx1"/>
            </a:solidFill>
          </a:ln>
        </p:spPr>
      </p:pic>
    </p:spTree>
    <p:extLst>
      <p:ext uri="{BB962C8B-B14F-4D97-AF65-F5344CB8AC3E}">
        <p14:creationId xmlns:p14="http://schemas.microsoft.com/office/powerpoint/2010/main" val="2511015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3.3. Evolution of </a:t>
            </a:r>
            <a:r>
              <a:rPr lang="en-US" dirty="0" err="1" smtClean="0">
                <a:latin typeface="Times New Roman" pitchFamily="18" charset="0"/>
                <a:cs typeface="Times New Roman" pitchFamily="18" charset="0"/>
              </a:rPr>
              <a:t>Poynting</a:t>
            </a:r>
            <a:r>
              <a:rPr lang="en-US" dirty="0" smtClean="0">
                <a:latin typeface="Times New Roman" pitchFamily="18" charset="0"/>
                <a:cs typeface="Times New Roman" pitchFamily="18" charset="0"/>
              </a:rPr>
              <a:t> Flux Density</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76</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465320" cy="4351338"/>
              </a:xfrm>
            </p:spPr>
            <p:txBody>
              <a:bodyPr>
                <a:normAutofit/>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soft electric Gaussian </a:t>
                </a:r>
                <a:r>
                  <a:rPr lang="en-US" dirty="0" smtClean="0">
                    <a:latin typeface="Times New Roman" panose="02020603050405020304" pitchFamily="18" charset="0"/>
                    <a:cs typeface="Times New Roman" panose="02020603050405020304" pitchFamily="18" charset="0"/>
                  </a:rPr>
                  <a:t>Pulse lead to a sudden burst of energy.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 in the direction of propagation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r>
                  <a:rPr lang="en-US" dirty="0" smtClean="0">
                    <a:latin typeface="Times New Roman" panose="02020603050405020304" pitchFamily="18" charset="0"/>
                    <a:cs typeface="Times New Roman" panose="02020603050405020304" pitchFamily="18" charset="0"/>
                  </a:rPr>
                  <a:t> represents the flow of power across the transmission line.</a:t>
                </a:r>
              </a:p>
              <a:p>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𝑹𝒆</m:t>
                      </m:r>
                      <m:r>
                        <a:rPr lang="en-US" b="1" i="1" smtClean="0">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m:t>
                          </m:r>
                        </m:sup>
                      </m:sSup>
                      <m:r>
                        <a:rPr lang="en-US" b="1" i="1"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465320" cy="4351338"/>
              </a:xfrm>
              <a:blipFill>
                <a:blip r:embed="rId2"/>
                <a:stretch>
                  <a:fillRect l="-2459" t="-2381" r="-4508"/>
                </a:stretch>
              </a:blipFill>
            </p:spPr>
            <p:txBody>
              <a:bodyPr/>
              <a:lstStyle/>
              <a:p>
                <a:r>
                  <a:rPr lang="en-US">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648325" y="1972469"/>
            <a:ext cx="5924550" cy="4057650"/>
          </a:xfrm>
          <a:prstGeom prst="rect">
            <a:avLst/>
          </a:prstGeom>
          <a:noFill/>
          <a:ln>
            <a:solidFill>
              <a:schemeClr val="tx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77</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798441" y="2282066"/>
            <a:ext cx="5555359" cy="3482906"/>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a:t>
            </a:r>
            <a:r>
              <a:rPr lang="en-US" dirty="0" smtClean="0">
                <a:latin typeface="Times New Roman" pitchFamily="18" charset="0"/>
                <a:cs typeface="Times New Roman" pitchFamily="18" charset="0"/>
              </a:rPr>
              <a:t>Phase Velocity </a:t>
            </a:r>
            <a:r>
              <a:rPr lang="en-US" dirty="0">
                <a:latin typeface="Times New Roman" pitchFamily="18" charset="0"/>
                <a:cs typeface="Times New Roman" pitchFamily="18" charset="0"/>
              </a:rPr>
              <a:t>of Magnetic Transmission 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156618"/>
                <a:ext cx="4739640" cy="4351338"/>
              </a:xfrm>
            </p:spPr>
            <p:txBody>
              <a:bodyPr>
                <a:normAutofit/>
              </a:bodyPr>
              <a:lstStyle/>
              <a:p>
                <a:pPr marL="285750" indent="-285750"/>
                <a:r>
                  <a:rPr lang="en-US" dirty="0" smtClean="0">
                    <a:latin typeface="Times New Roman" panose="02020603050405020304" pitchFamily="18" charset="0"/>
                    <a:cs typeface="Times New Roman" panose="02020603050405020304" pitchFamily="18" charset="0"/>
                  </a:rPr>
                  <a:t>The phase velocity and group velocity have the following relation:</a:t>
                </a: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smtClean="0">
                              <a:latin typeface="Cambria Math" panose="02040503050406030204" pitchFamily="18" charset="0"/>
                              <a:ea typeface="Cambria Math" panose="02040503050406030204" pitchFamily="18" charset="0"/>
                            </a:rPr>
                            <m:t>ω</m:t>
                          </m:r>
                        </m:num>
                        <m:den>
                          <m:r>
                            <m:rPr>
                              <m:sty m:val="p"/>
                            </m:rPr>
                            <a:rPr lang="en-US" i="0" smtClean="0">
                              <a:latin typeface="Cambria Math" panose="02040503050406030204" pitchFamily="18" charset="0"/>
                              <a:ea typeface="Cambria Math" panose="02040503050406030204" pitchFamily="18" charset="0"/>
                            </a:rPr>
                            <m:t>β</m:t>
                          </m:r>
                        </m:den>
                      </m:f>
                      <m:r>
                        <a:rPr lang="en-US" b="0" i="0" smtClean="0">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rPr>
                          </m:ctrlPr>
                        </m:sSubPr>
                        <m:e>
                          <m:r>
                            <m:rPr>
                              <m:sty m:val="p"/>
                            </m:rPr>
                            <a:rPr lang="en-US" i="0">
                              <a:latin typeface="Cambria Math" panose="02040503050406030204" pitchFamily="18" charset="0"/>
                            </a:rPr>
                            <m:t>v</m:t>
                          </m:r>
                        </m:e>
                        <m:sub>
                          <m:r>
                            <m:rPr>
                              <m:sty m:val="p"/>
                            </m:rPr>
                            <a:rPr lang="en-US" b="0" i="0" smtClean="0">
                              <a:latin typeface="Cambria Math" panose="02040503050406030204" pitchFamily="18" charset="0"/>
                            </a:rPr>
                            <m:t>g</m:t>
                          </m:r>
                        </m:sub>
                      </m:sSub>
                      <m:d>
                        <m:dPr>
                          <m:ctrlPr>
                            <a:rPr lang="en-US" i="1">
                              <a:latin typeface="Cambria Math" panose="02040503050406030204" pitchFamily="18" charset="0"/>
                            </a:rPr>
                          </m:ctrlPr>
                        </m:dPr>
                        <m:e>
                          <m:r>
                            <m:rPr>
                              <m:sty m:val="p"/>
                            </m:rPr>
                            <a:rPr lang="en-US" i="0">
                              <a:latin typeface="Cambria Math" panose="02040503050406030204" pitchFamily="18" charset="0"/>
                            </a:rPr>
                            <m:t>ω</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b="0" i="0" smtClean="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ω</m:t>
                          </m:r>
                        </m:num>
                        <m:den>
                          <m:r>
                            <m:rPr>
                              <m:sty m:val="p"/>
                            </m:rPr>
                            <a:rPr lang="en-US" i="0">
                              <a:latin typeface="Cambria Math" panose="02040503050406030204" pitchFamily="18" charset="0"/>
                            </a:rPr>
                            <m:t>d</m:t>
                          </m:r>
                          <m:r>
                            <m:rPr>
                              <m:sty m:val="p"/>
                            </m:rPr>
                            <a:rPr lang="en-US" i="0">
                              <a:latin typeface="Cambria Math" panose="02040503050406030204" pitchFamily="18" charset="0"/>
                              <a:ea typeface="Cambria Math" panose="02040503050406030204" pitchFamily="18" charset="0"/>
                            </a:rPr>
                            <m:t>β</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Super-luminal phase velocity is exhibited near 100 </a:t>
                </a:r>
                <a:r>
                  <a:rPr lang="en-US" dirty="0" err="1" smtClean="0">
                    <a:latin typeface="Times New Roman" panose="02020603050405020304" pitchFamily="18" charset="0"/>
                    <a:cs typeface="Times New Roman" panose="02020603050405020304" pitchFamily="18" charset="0"/>
                  </a:rPr>
                  <a:t>MHz.</a:t>
                </a:r>
                <a:r>
                  <a:rPr lang="en-US" dirty="0" smtClean="0">
                    <a:latin typeface="Times New Roman" panose="02020603050405020304" pitchFamily="18" charset="0"/>
                    <a:cs typeface="Times New Roman" panose="02020603050405020304" pitchFamily="18" charset="0"/>
                  </a:rPr>
                  <a:t> The group velocity is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8</m:t>
                        </m:r>
                      </m:sup>
                    </m:sSup>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s</m:t>
                    </m:r>
                  </m:oMath>
                </a14:m>
                <a:r>
                  <a:rPr lang="en-US" dirty="0" smtClean="0">
                    <a:latin typeface="Times New Roman" panose="02020603050405020304" pitchFamily="18" charset="0"/>
                    <a:cs typeface="Times New Roman" panose="02020603050405020304" pitchFamily="18" charset="0"/>
                  </a:rPr>
                  <a:t> below 100MHz but it decreases after 100MHz.</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156618"/>
                <a:ext cx="4739640" cy="4351338"/>
              </a:xfrm>
              <a:blipFill>
                <a:blip r:embed="rId2"/>
                <a:stretch>
                  <a:fillRect l="-2317" t="-2521" r="-308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78</a:t>
            </a:fld>
            <a:endParaRPr lang="en-US"/>
          </a:p>
        </p:txBody>
      </p:sp>
      <p:pic>
        <p:nvPicPr>
          <p:cNvPr id="6" name="Picture 5"/>
          <p:cNvPicPr>
            <a:picLocks noChangeAspect="1"/>
          </p:cNvPicPr>
          <p:nvPr/>
        </p:nvPicPr>
        <p:blipFill>
          <a:blip r:embed="rId3"/>
          <a:stretch>
            <a:fillRect/>
          </a:stretch>
        </p:blipFill>
        <p:spPr>
          <a:xfrm>
            <a:off x="5798441" y="2407514"/>
            <a:ext cx="5555359" cy="3482906"/>
          </a:xfrm>
          <a:prstGeom prst="rect">
            <a:avLst/>
          </a:prstGeom>
          <a:ln>
            <a:solidFill>
              <a:schemeClr val="tx1"/>
            </a:solidFill>
          </a:ln>
        </p:spPr>
      </p:pic>
    </p:spTree>
    <p:extLst>
      <p:ext uri="{BB962C8B-B14F-4D97-AF65-F5344CB8AC3E}">
        <p14:creationId xmlns:p14="http://schemas.microsoft.com/office/powerpoint/2010/main" val="14152861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3.3.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79</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733412"/>
              </a:xfrm>
              <a:prstGeom prst="rect">
                <a:avLst/>
              </a:prstGeom>
            </p:spPr>
            <p:txBody>
              <a:bodyPr wrap="square">
                <a:spAutoFit/>
              </a:bodyPr>
              <a:lstStyle/>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wave impedance is given by</a:t>
                </a:r>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a:rPr>
                              <m:t>𝐸</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smtClean="0">
                                <a:latin typeface="Cambria Math" panose="02040503050406030204" pitchFamily="18" charset="0"/>
                              </a:rPr>
                            </m:ctrlPr>
                          </m:sSubPr>
                          <m:e>
                            <m:r>
                              <a:rPr lang="en-US" sz="2800" b="0" i="1" smtClean="0">
                                <a:latin typeface="Cambria Math"/>
                              </a:rPr>
                              <m:t>𝐻</m:t>
                            </m:r>
                          </m:e>
                          <m:sub>
                            <m:r>
                              <a:rPr lang="en-US" sz="2800" b="0" i="1" smtClean="0">
                                <a:latin typeface="Cambria Math"/>
                              </a:rPr>
                              <m:t>𝑥</m:t>
                            </m:r>
                          </m:sub>
                        </m:sSub>
                        <m:d>
                          <m:dPr>
                            <m:ctrlPr>
                              <a:rPr lang="en-US" sz="2800" b="0" i="1" smtClean="0">
                                <a:latin typeface="Cambria Math" panose="02040503050406030204" pitchFamily="18" charset="0"/>
                              </a:rPr>
                            </m:ctrlPr>
                          </m:dPr>
                          <m:e>
                            <m:r>
                              <m:rPr>
                                <m:sty m:val="p"/>
                              </m:rPr>
                              <a:rPr lang="en-US" sz="2800">
                                <a:latin typeface="Cambria Math" panose="02040503050406030204" pitchFamily="18" charset="0"/>
                              </a:rPr>
                              <m:t>jω</m:t>
                            </m:r>
                          </m:e>
                        </m:d>
                      </m:den>
                    </m:f>
                    <m:r>
                      <a:rPr lang="en-US" sz="2800" b="0" i="1" smtClean="0">
                        <a:latin typeface="Cambria Math"/>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m</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I</m:t>
                            </m:r>
                          </m:e>
                          <m:sub>
                            <m:r>
                              <m:rPr>
                                <m:sty m:val="p"/>
                              </m:rPr>
                              <a:rPr lang="en-US" sz="2800">
                                <a:latin typeface="Cambria Math" panose="02040503050406030204" pitchFamily="18" charset="0"/>
                              </a:rPr>
                              <m:t>m</m:t>
                            </m:r>
                            <m:r>
                              <a:rPr lang="en-US" sz="2800">
                                <a:latin typeface="Cambria Math" panose="02040503050406030204" pitchFamily="18" charset="0"/>
                              </a:rPr>
                              <m:t>,</m:t>
                            </m:r>
                            <m:r>
                              <m:rPr>
                                <m:sty m:val="p"/>
                              </m:rPr>
                              <a:rPr lang="en-US" sz="2800">
                                <a:latin typeface="Cambria Math" panose="02040503050406030204" pitchFamily="18" charset="0"/>
                              </a:rPr>
                              <m:t>disp</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den>
                    </m:f>
                  </m:oMath>
                </a14:m>
                <a:endParaRPr lang="en-US" sz="2800" i="1" dirty="0" smtClean="0">
                  <a:latin typeface="Cambria Math" panose="02040503050406030204" pitchFamily="18" charset="0"/>
                </a:endParaRPr>
              </a:p>
              <a:p>
                <a:pPr algn="ctr"/>
                <a:endParaRPr lang="en-US" sz="2800" dirty="0" smtClean="0"/>
              </a:p>
              <a:p>
                <a:pPr algn="ctr"/>
                <a:r>
                  <a:rPr lang="en-US" sz="2800" dirty="0" smtClean="0"/>
                  <a:t>𝜂 </a:t>
                </a:r>
                <a14:m>
                  <m:oMath xmlns:m="http://schemas.openxmlformats.org/officeDocument/2006/math">
                    <m:d>
                      <m:dPr>
                        <m:ctrlPr>
                          <a:rPr lang="en-US" sz="2800" i="1">
                            <a:latin typeface="Cambria Math" panose="02040503050406030204" pitchFamily="18" charset="0"/>
                          </a:rPr>
                        </m:ctrlPr>
                      </m:dPr>
                      <m:e>
                        <m:r>
                          <m:rPr>
                            <m:sty m:val="p"/>
                          </m:rPr>
                          <a:rPr lang="en-US" sz="2800">
                            <a:latin typeface="Cambria Math" panose="02040503050406030204" pitchFamily="18" charset="0"/>
                          </a:rPr>
                          <m:t>jω</m:t>
                        </m:r>
                      </m:e>
                    </m:d>
                    <m:r>
                      <a:rPr lang="en-US" sz="2800" b="0" i="0"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𝑇</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𝐿</m:t>
                                </m:r>
                              </m:sub>
                            </m:sSub>
                          </m:den>
                        </m:f>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m:rPr>
                                <m:sty m:val="p"/>
                              </m:rPr>
                              <a:rPr lang="en-US" sz="2800">
                                <a:latin typeface="Cambria Math" panose="02040503050406030204" pitchFamily="18" charset="0"/>
                              </a:rPr>
                              <m:t>jωμ</m:t>
                            </m:r>
                          </m:num>
                          <m:den>
                            <m:sSub>
                              <m:sSubPr>
                                <m:ctrlPr>
                                  <a:rPr lang="en-US" sz="2800" i="1">
                                    <a:latin typeface="Cambria Math" panose="02040503050406030204" pitchFamily="18" charset="0"/>
                                  </a:rPr>
                                </m:ctrlPr>
                              </m:sSubPr>
                              <m:e>
                                <m:r>
                                  <m:rPr>
                                    <m:sty m:val="p"/>
                                  </m:rPr>
                                  <a:rPr lang="en-US" sz="2800">
                                    <a:latin typeface="Cambria Math" panose="02040503050406030204" pitchFamily="18" charset="0"/>
                                  </a:rPr>
                                  <m:t>σ</m:t>
                                </m:r>
                              </m:e>
                              <m:sub>
                                <m:r>
                                  <m:rPr>
                                    <m:sty m:val="p"/>
                                  </m:rPr>
                                  <a:rPr lang="en-US" sz="2800">
                                    <a:latin typeface="Cambria Math" panose="02040503050406030204" pitchFamily="18" charset="0"/>
                                  </a:rPr>
                                  <m:t>e</m:t>
                                </m:r>
                              </m:sub>
                            </m:sSub>
                            <m:r>
                              <a:rPr lang="en-US" sz="2800">
                                <a:latin typeface="Cambria Math" panose="02040503050406030204" pitchFamily="18" charset="0"/>
                              </a:rPr>
                              <m:t>+</m:t>
                            </m:r>
                            <m:r>
                              <m:rPr>
                                <m:sty m:val="p"/>
                              </m:rPr>
                              <a:rPr lang="en-US" sz="2800">
                                <a:latin typeface="Cambria Math" panose="02040503050406030204" pitchFamily="18" charset="0"/>
                              </a:rPr>
                              <m:t>jωε</m:t>
                            </m:r>
                          </m:den>
                        </m:f>
                      </m:e>
                    </m:rad>
                  </m:oMath>
                </a14:m>
                <a:endParaRPr lang="en-US" sz="2800" dirty="0" smtClean="0"/>
              </a:p>
              <a:p>
                <a:pPr algn="ctr"/>
                <a:endParaRPr lang="en-US" sz="2800" dirty="0"/>
              </a:p>
              <a:p>
                <a:pPr marL="285750" indent="-285750">
                  <a:buFont typeface="Arial" pitchFamily="34" charset="0"/>
                  <a:buChar char="•"/>
                </a:pPr>
                <a:r>
                  <a:rPr lang="en-US" sz="2800" dirty="0" smtClean="0">
                    <a:latin typeface="Times New Roman" panose="02020603050405020304" pitchFamily="18" charset="0"/>
                    <a:cs typeface="Times New Roman" panose="02020603050405020304" pitchFamily="18" charset="0"/>
                  </a:rPr>
                  <a:t>The intrinsic impedance drops progressively as the permeability decreases.</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733412"/>
              </a:xfrm>
              <a:prstGeom prst="rect">
                <a:avLst/>
              </a:prstGeom>
              <a:blipFill>
                <a:blip r:embed="rId2"/>
                <a:stretch>
                  <a:fillRect l="-2059" t="-1287" r="-1030" b="-2574"/>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253053" y="2233279"/>
            <a:ext cx="5100747" cy="3828469"/>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smtClean="0">
                    <a:latin typeface="Times New Roman" pitchFamily="18" charset="0"/>
                    <a:ea typeface="Cambria Math" panose="02040503050406030204" pitchFamily="18" charset="0"/>
                    <a:cs typeface="Times New Roman" pitchFamily="18" charset="0"/>
                  </a:rPr>
                  <a:t>An electron in an atomic orbital possesses </a:t>
                </a:r>
                <a:r>
                  <a:rPr lang="en-US" dirty="0">
                    <a:latin typeface="Times New Roman" pitchFamily="18" charset="0"/>
                    <a:ea typeface="Cambria Math" panose="02040503050406030204" pitchFamily="18" charset="0"/>
                    <a:cs typeface="Times New Roman" pitchFamily="18" charset="0"/>
                  </a:rPr>
                  <a:t>a Magnetic Moment </a:t>
                </a:r>
                <a:r>
                  <a:rPr lang="en-US" dirty="0" smtClean="0">
                    <a:latin typeface="Times New Roman" pitchFamily="18" charset="0"/>
                    <a:ea typeface="Cambria Math" panose="02040503050406030204" pitchFamily="18" charset="0"/>
                    <a:cs typeface="Times New Roman" pitchFamily="18" charset="0"/>
                  </a:rPr>
                  <a:t>due to its rotation in a loop </a:t>
                </a:r>
                <a:r>
                  <a:rPr lang="en-US" dirty="0">
                    <a:latin typeface="Times New Roman" pitchFamily="18" charset="0"/>
                    <a:ea typeface="Cambria Math" panose="02040503050406030204" pitchFamily="18" charset="0"/>
                    <a:cs typeface="Times New Roman" pitchFamily="18" charset="0"/>
                  </a:rPr>
                  <a:t>(orbital </a:t>
                </a:r>
                <a:r>
                  <a:rPr lang="en-US" dirty="0" smtClean="0">
                    <a:latin typeface="Times New Roman" pitchFamily="18" charset="0"/>
                    <a:ea typeface="Cambria Math" panose="02040503050406030204" pitchFamily="18" charset="0"/>
                    <a:cs typeface="Times New Roman" pitchFamily="18" charset="0"/>
                  </a:rPr>
                  <a:t>moment) and spin around an axis (spin </a:t>
                </a:r>
                <a:r>
                  <a:rPr lang="en-US" dirty="0">
                    <a:latin typeface="Times New Roman" pitchFamily="18" charset="0"/>
                    <a:ea typeface="Cambria Math" panose="02040503050406030204" pitchFamily="18" charset="0"/>
                    <a:cs typeface="Times New Roman" pitchFamily="18" charset="0"/>
                  </a:rPr>
                  <a:t>moment</a:t>
                </a:r>
                <a:r>
                  <a:rPr lang="en-US" dirty="0" smtClean="0">
                    <a:latin typeface="Times New Roman" pitchFamily="18" charset="0"/>
                    <a:ea typeface="Cambria Math" panose="02040503050406030204" pitchFamily="18" charset="0"/>
                    <a:cs typeface="Times New Roman" pitchFamily="18" charset="0"/>
                  </a:rPr>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itchFamily="18" charset="0"/>
                        </a:rPr>
                        <m:t>𝒎</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𝐼</m:t>
                      </m:r>
                      <m:r>
                        <a:rPr lang="en-US" b="1" i="1" smtClean="0">
                          <a:latin typeface="Cambria Math" panose="02040503050406030204" pitchFamily="18" charset="0"/>
                          <a:ea typeface="Cambria Math" panose="02040503050406030204" pitchFamily="18" charset="0"/>
                          <a:cs typeface="Times New Roman" pitchFamily="18" charset="0"/>
                        </a:rPr>
                        <m:t>𝑨</m:t>
                      </m:r>
                      <m:r>
                        <a:rPr lang="en-US" b="0" i="1" smtClean="0">
                          <a:latin typeface="Cambria Math" panose="02040503050406030204" pitchFamily="18" charset="0"/>
                          <a:ea typeface="Cambria Math" panose="02040503050406030204" pitchFamily="18" charset="0"/>
                          <a:cs typeface="Times New Roman" pitchFamily="18" charset="0"/>
                        </a:rPr>
                        <m:t>+</m:t>
                      </m:r>
                      <m:r>
                        <a:rPr lang="en-US" b="0" i="1" smtClean="0">
                          <a:latin typeface="Cambria Math" panose="02040503050406030204" pitchFamily="18" charset="0"/>
                          <a:ea typeface="Cambria Math" panose="02040503050406030204" pitchFamily="18" charset="0"/>
                          <a:cs typeface="Times New Roman" pitchFamily="18" charset="0"/>
                        </a:rPr>
                        <m:t>𝛾</m:t>
                      </m:r>
                      <m:r>
                        <a:rPr lang="en-US" b="1" i="1" smtClean="0">
                          <a:latin typeface="Cambria Math" panose="02040503050406030204" pitchFamily="18" charset="0"/>
                          <a:ea typeface="Cambria Math" panose="02040503050406030204" pitchFamily="18" charset="0"/>
                          <a:cs typeface="Times New Roman" pitchFamily="18" charset="0"/>
                        </a:rPr>
                        <m:t>𝑳</m:t>
                      </m:r>
                    </m:oMath>
                  </m:oMathPara>
                </a14:m>
                <a:endParaRPr lang="en-US" b="1" dirty="0" smtClean="0">
                  <a:latin typeface="Times New Roman" pitchFamily="18" charset="0"/>
                  <a:ea typeface="Cambria Math" panose="02040503050406030204" pitchFamily="18" charset="0"/>
                  <a:cs typeface="Times New Roman" pitchFamily="18" charset="0"/>
                </a:endParaRPr>
              </a:p>
              <a:p>
                <a:pPr marL="457200" lvl="1" indent="0">
                  <a:buNone/>
                </a:pPr>
                <a:r>
                  <a:rPr lang="en-US" dirty="0" smtClean="0">
                    <a:latin typeface="Times New Roman" pitchFamily="18" charset="0"/>
                    <a:ea typeface="Cambria Math" panose="02040503050406030204" pitchFamily="18" charset="0"/>
                    <a:cs typeface="Times New Roman" pitchFamily="18" charset="0"/>
                  </a:rPr>
                  <a:t>where I is the bound current, </a:t>
                </a:r>
                <a:r>
                  <a:rPr lang="en-US" b="1" dirty="0" smtClean="0">
                    <a:latin typeface="Times New Roman" pitchFamily="18" charset="0"/>
                    <a:ea typeface="Cambria Math" panose="02040503050406030204" pitchFamily="18" charset="0"/>
                    <a:cs typeface="Times New Roman" pitchFamily="18" charset="0"/>
                  </a:rPr>
                  <a:t>A</a:t>
                </a:r>
                <a:r>
                  <a:rPr lang="en-US" dirty="0" smtClean="0">
                    <a:latin typeface="Times New Roman" pitchFamily="18" charset="0"/>
                    <a:ea typeface="Cambria Math" panose="02040503050406030204" pitchFamily="18" charset="0"/>
                    <a:cs typeface="Times New Roman" pitchFamily="18" charset="0"/>
                  </a:rPr>
                  <a:t> is the loop area, </a:t>
                </a:r>
                <a14:m>
                  <m:oMath xmlns:m="http://schemas.openxmlformats.org/officeDocument/2006/math">
                    <m:r>
                      <a:rPr lang="en-US" i="1">
                        <a:latin typeface="Cambria Math" panose="02040503050406030204" pitchFamily="18" charset="0"/>
                        <a:ea typeface="Cambria Math" panose="02040503050406030204" pitchFamily="18" charset="0"/>
                        <a:cs typeface="Times New Roman" pitchFamily="18" charset="0"/>
                      </a:rPr>
                      <m:t>𝛾</m:t>
                    </m:r>
                  </m:oMath>
                </a14:m>
                <a:r>
                  <a:rPr lang="en-US" dirty="0" smtClean="0">
                    <a:latin typeface="Times New Roman" pitchFamily="18" charset="0"/>
                    <a:ea typeface="Cambria Math" panose="02040503050406030204" pitchFamily="18" charset="0"/>
                    <a:cs typeface="Times New Roman" pitchFamily="18" charset="0"/>
                  </a:rPr>
                  <a:t> is the gyromagnetic ratio and  </a:t>
                </a:r>
                <a:r>
                  <a:rPr lang="en-US" b="1" dirty="0" smtClean="0">
                    <a:latin typeface="Times New Roman" pitchFamily="18" charset="0"/>
                    <a:ea typeface="Cambria Math" panose="02040503050406030204" pitchFamily="18" charset="0"/>
                    <a:cs typeface="Times New Roman" pitchFamily="18" charset="0"/>
                  </a:rPr>
                  <a:t>L</a:t>
                </a:r>
                <a:r>
                  <a:rPr lang="en-US" dirty="0" smtClean="0">
                    <a:latin typeface="Times New Roman" pitchFamily="18" charset="0"/>
                    <a:ea typeface="Cambria Math" panose="02040503050406030204" pitchFamily="18" charset="0"/>
                    <a:cs typeface="Times New Roman" pitchFamily="18" charset="0"/>
                  </a:rPr>
                  <a:t> is the angular momentum of the electron.</a:t>
                </a:r>
                <a:endParaRPr lang="en-US" dirty="0">
                  <a:latin typeface="Times New Roman" pitchFamily="18" charset="0"/>
                  <a:ea typeface="Cambria Math" panose="02040503050406030204" pitchFamily="18" charset="0"/>
                  <a:cs typeface="Times New Roman" pitchFamily="18" charset="0"/>
                </a:endParaRPr>
              </a:p>
              <a:p>
                <a:pPr marL="0" indent="0">
                  <a:buNone/>
                </a:pPr>
                <a:r>
                  <a:rPr lang="en-US" dirty="0" smtClean="0">
                    <a:latin typeface="Times New Roman" pitchFamily="18" charset="0"/>
                    <a:ea typeface="Cambria Math" panose="02040503050406030204" pitchFamily="18" charset="0"/>
                    <a:cs typeface="Times New Roman" pitchFamily="18" charset="0"/>
                  </a:rPr>
                  <a:t>3</a:t>
                </a:r>
                <a:r>
                  <a:rPr lang="en-US">
                    <a:latin typeface="Times New Roman" pitchFamily="18" charset="0"/>
                    <a:ea typeface="Cambria Math" panose="02040503050406030204" pitchFamily="18" charset="0"/>
                    <a:cs typeface="Times New Roman" pitchFamily="18" charset="0"/>
                  </a:rPr>
                  <a:t>. </a:t>
                </a:r>
                <a:r>
                  <a:rPr lang="en-US" smtClean="0">
                    <a:latin typeface="Times New Roman" pitchFamily="18" charset="0"/>
                    <a:ea typeface="Cambria Math" panose="02040503050406030204" pitchFamily="18" charset="0"/>
                    <a:cs typeface="Times New Roman" pitchFamily="18" charset="0"/>
                  </a:rPr>
                  <a:t>  Magnetization </a:t>
                </a:r>
                <a:r>
                  <a:rPr lang="en-US" b="1" dirty="0">
                    <a:latin typeface="Times New Roman" pitchFamily="18" charset="0"/>
                    <a:ea typeface="Cambria Math" panose="02040503050406030204" pitchFamily="18" charset="0"/>
                    <a:cs typeface="Times New Roman" pitchFamily="18" charset="0"/>
                  </a:rPr>
                  <a:t>M </a:t>
                </a:r>
                <a:r>
                  <a:rPr lang="en-US" dirty="0" smtClean="0">
                    <a:latin typeface="Times New Roman" pitchFamily="18" charset="0"/>
                    <a:ea typeface="Cambria Math" panose="02040503050406030204" pitchFamily="18" charset="0"/>
                    <a:cs typeface="Times New Roman" pitchFamily="18" charset="0"/>
                  </a:rPr>
                  <a:t>is the </a:t>
                </a:r>
                <a:r>
                  <a:rPr lang="en-US" dirty="0">
                    <a:latin typeface="Times New Roman" pitchFamily="18" charset="0"/>
                    <a:ea typeface="Cambria Math" panose="02040503050406030204" pitchFamily="18" charset="0"/>
                    <a:cs typeface="Times New Roman" pitchFamily="18" charset="0"/>
                  </a:rPr>
                  <a:t>total magnetic dipole moment per unit </a:t>
                </a:r>
                <a:r>
                  <a:rPr lang="en-US" dirty="0" smtClean="0">
                    <a:latin typeface="Times New Roman" pitchFamily="18" charset="0"/>
                    <a:ea typeface="Cambria Math" panose="02040503050406030204" pitchFamily="18" charset="0"/>
                    <a:cs typeface="Times New Roman" pitchFamily="18" charset="0"/>
                  </a:rPr>
                  <a:t>volume.</a:t>
                </a: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1275" b="-36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3.3. Longitudinal Admittance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pPr/>
              <a:t>80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90419"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90419" y="1961383"/>
                <a:ext cx="5267332" cy="3255828"/>
              </a:xfrm>
              <a:prstGeom prst="rect">
                <a:avLst/>
              </a:prstGeom>
              <a:blipFill>
                <a:blip r:embed="rId2"/>
                <a:stretch>
                  <a:fillRect l="-1620"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961383"/>
            <a:ext cx="5100747" cy="3828469"/>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3.3. Transverse Impedance of Magnetic Transmission Line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81</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53053" y="1690688"/>
            <a:ext cx="5100747" cy="382846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3.3. Limitations of MEEP </a:t>
            </a:r>
            <a:r>
              <a:rPr lang="en-US" dirty="0" smtClean="0">
                <a:latin typeface="Times New Roman" pitchFamily="18" charset="0"/>
                <a:cs typeface="Times New Roman" pitchFamily="18" charset="0"/>
              </a:rPr>
              <a:t>simulation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r>
              <a:rPr lang="en-US" dirty="0" smtClean="0">
                <a:latin typeface="Times New Roman" pitchFamily="18" charset="0"/>
                <a:cs typeface="Times New Roman" pitchFamily="18" charset="0"/>
              </a:rPr>
              <a:t>   The MEEP simulation was used to study power losses due to conduction of eddy currents, hysteresis loss, core loss and electromagnetic resonance. The results are only valid for small signal analysis of the Gyromagnetic, Dispersive, Ferromagnetic </a:t>
            </a:r>
            <a:r>
              <a:rPr lang="en-US" dirty="0" err="1" smtClean="0">
                <a:latin typeface="Times New Roman" pitchFamily="18" charset="0"/>
                <a:cs typeface="Times New Roman" pitchFamily="18" charset="0"/>
              </a:rPr>
              <a:t>MnZn</a:t>
            </a:r>
            <a:r>
              <a:rPr lang="en-US" dirty="0" smtClean="0">
                <a:latin typeface="Times New Roman" pitchFamily="18" charset="0"/>
                <a:cs typeface="Times New Roman" pitchFamily="18" charset="0"/>
              </a:rPr>
              <a:t> core.   </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MEEP simulator can not be used to model the following magnetic effects:</a:t>
            </a:r>
          </a:p>
          <a:p>
            <a:pPr marL="514350" indent="-514350">
              <a:buAutoNum type="arabicPeriod"/>
            </a:pPr>
            <a:r>
              <a:rPr lang="en-US" dirty="0" err="1" smtClean="0">
                <a:latin typeface="Times New Roman" pitchFamily="18" charset="0"/>
                <a:cs typeface="Times New Roman" pitchFamily="18" charset="0"/>
              </a:rPr>
              <a:t>Magnetostriction</a:t>
            </a:r>
            <a:r>
              <a:rPr lang="en-US" dirty="0" smtClean="0">
                <a:latin typeface="Times New Roman" pitchFamily="18" charset="0"/>
                <a:cs typeface="Times New Roman" pitchFamily="18" charset="0"/>
              </a:rPr>
              <a:t> effects</a:t>
            </a:r>
          </a:p>
          <a:p>
            <a:pPr marL="514350" indent="-514350">
              <a:buAutoNum type="arabicPeriod"/>
            </a:pPr>
            <a:r>
              <a:rPr lang="en-US" dirty="0" smtClean="0">
                <a:latin typeface="Times New Roman" pitchFamily="18" charset="0"/>
                <a:cs typeface="Times New Roman" pitchFamily="18" charset="0"/>
              </a:rPr>
              <a:t>Acoustic </a:t>
            </a:r>
            <a:r>
              <a:rPr lang="en-US" dirty="0">
                <a:latin typeface="Times New Roman" pitchFamily="18" charset="0"/>
                <a:cs typeface="Times New Roman" pitchFamily="18" charset="0"/>
              </a:rPr>
              <a:t>effects</a:t>
            </a:r>
          </a:p>
          <a:p>
            <a:pPr marL="514350" indent="-514350">
              <a:buAutoNum type="arabicPeriod"/>
            </a:pPr>
            <a:r>
              <a:rPr lang="en-US" dirty="0" smtClean="0">
                <a:latin typeface="Times New Roman" pitchFamily="18" charset="0"/>
                <a:cs typeface="Times New Roman" pitchFamily="18" charset="0"/>
              </a:rPr>
              <a:t>Quantum Mechanical Effects</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pPr/>
              <a:t>83</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 </a:t>
            </a:r>
            <a:r>
              <a:rPr lang="en-US" dirty="0">
                <a:latin typeface="Times New Roman" pitchFamily="18" charset="0"/>
                <a:cs typeface="Times New Roman" pitchFamily="18" charset="0"/>
              </a:rPr>
              <a:t>Comparison of </a:t>
            </a:r>
            <a:r>
              <a:rPr lang="en-US" dirty="0" smtClean="0">
                <a:latin typeface="Times New Roman" pitchFamily="18" charset="0"/>
                <a:cs typeface="Times New Roman" pitchFamily="18" charset="0"/>
              </a:rPr>
              <a:t>three </a:t>
            </a:r>
            <a:r>
              <a:rPr lang="en-US" dirty="0">
                <a:latin typeface="Times New Roman" pitchFamily="18" charset="0"/>
                <a:cs typeface="Times New Roman" pitchFamily="18" charset="0"/>
              </a:rPr>
              <a:t>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a14="http://schemas.microsoft.com/office/drawing/2010/main" xmlns=""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4="http://schemas.microsoft.com/office/drawing/2010/main" xmlns="" xmlns:a16="http://schemas.microsoft.com/office/drawing/2014/main" val="4172966311"/>
                        </a:ext>
                      </a:extLst>
                    </a:gridCol>
                    <a:gridCol w="2499214">
                      <a:extLst>
                        <a:ext uri="{9D8B030D-6E8A-4147-A177-3AD203B41FA5}">
                          <a16:colId xmlns:a14="http://schemas.microsoft.com/office/drawing/2010/main" xmlns="" xmlns:a16="http://schemas.microsoft.com/office/drawing/2014/main" val="1255871291"/>
                        </a:ext>
                      </a:extLst>
                    </a:gridCol>
                    <a:gridCol w="3488275">
                      <a:extLst>
                        <a:ext uri="{9D8B030D-6E8A-4147-A177-3AD203B41FA5}">
                          <a16:colId xmlns:a14="http://schemas.microsoft.com/office/drawing/2010/main" xmlns="" xmlns:a16="http://schemas.microsoft.com/office/drawing/2014/main" val="3298123944"/>
                        </a:ext>
                      </a:extLst>
                    </a:gridCol>
                    <a:gridCol w="3177660">
                      <a:extLst>
                        <a:ext uri="{9D8B030D-6E8A-4147-A177-3AD203B41FA5}">
                          <a16:colId xmlns:a14="http://schemas.microsoft.com/office/drawing/2010/main" xmlns=""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4="http://schemas.microsoft.com/office/drawing/2010/main" xmlns=""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210484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gyromagnetic, </a:t>
            </a:r>
            <a:r>
              <a:rPr lang="en-US" dirty="0">
                <a:latin typeface="Times New Roman" pitchFamily="18" charset="0"/>
                <a:cs typeface="Times New Roman" pitchFamily="18" charset="0"/>
              </a:rPr>
              <a:t>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pPr/>
              <a:t>85</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itchFamily="18" charset="0"/>
              </a:rPr>
              <a:t>4. Scope </a:t>
            </a:r>
            <a:r>
              <a:rPr lang="en-US" dirty="0">
                <a:latin typeface="Times New Roman" panose="02020603050405020304" pitchFamily="18" charset="0"/>
                <a:cs typeface="Times New Roman" pitchFamily="18" charset="0"/>
              </a:rPr>
              <a:t>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p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88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a14="http://schemas.microsoft.com/office/drawing/2010/main" xmlns=""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4="http://schemas.microsoft.com/office/drawing/2010/main" xmlns="" xmlns:a16="http://schemas.microsoft.com/office/drawing/2014/main" val="3036728287"/>
                        </a:ext>
                      </a:extLst>
                    </a:gridCol>
                    <a:gridCol w="4114800">
                      <a:extLst>
                        <a:ext uri="{9D8B030D-6E8A-4147-A177-3AD203B41FA5}">
                          <a16:colId xmlns:a14="http://schemas.microsoft.com/office/drawing/2010/main" xmlns="" xmlns:a16="http://schemas.microsoft.com/office/drawing/2014/main" val="789189037"/>
                        </a:ext>
                      </a:extLst>
                    </a:gridCol>
                    <a:gridCol w="3503023">
                      <a:extLst>
                        <a:ext uri="{9D8B030D-6E8A-4147-A177-3AD203B41FA5}">
                          <a16:colId xmlns:a14="http://schemas.microsoft.com/office/drawing/2010/main" xmlns=""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4="http://schemas.microsoft.com/office/drawing/2010/main" xmlns=""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4="http://schemas.microsoft.com/office/drawing/2010/main" xmlns=""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4="http://schemas.microsoft.com/office/drawing/2010/main" xmlns=""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4="http://schemas.microsoft.com/office/drawing/2010/main" xmlns=""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4="http://schemas.microsoft.com/office/drawing/2010/main" xmlns=""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4="http://schemas.microsoft.com/office/drawing/2010/main" xmlns=""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p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5896</TotalTime>
  <Words>4476</Words>
  <Application>Microsoft Office PowerPoint</Application>
  <PresentationFormat>Widescreen</PresentationFormat>
  <Paragraphs>737</Paragraphs>
  <Slides>88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1.1. Other Losses in Magnetic Cores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 (1948)</vt:lpstr>
      <vt:lpstr>2.2. Tellegen’s Gyrator (1948)</vt:lpstr>
      <vt:lpstr>2.2. Validation of Gyrator Theory (1948)</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Distributed Parameters in Magnetic Transmission Line Model (2012)</vt:lpstr>
      <vt:lpstr>2.3. Energy Loss and Energy Storage in Magnetic Transmission Line Model (2012)</vt:lpstr>
      <vt:lpstr>2.3. Lossy Transmission Lines</vt:lpstr>
      <vt:lpstr>3.3. Per unit Length Transverse Inductance of Magnetic Transmission Line</vt:lpstr>
      <vt:lpstr>3. Electromagnetic Simulations and MEEP Simulator</vt:lpstr>
      <vt:lpstr>3.1. Finite Difference Time Domain Method</vt:lpstr>
      <vt:lpstr>3.1. Finite Difference Time Domain     Method (1966)</vt:lpstr>
      <vt:lpstr>3.1. Yee Lattice (1966)</vt:lpstr>
      <vt:lpstr>3.2. Introduction to MEEP Simulator</vt:lpstr>
      <vt:lpstr>3.2. Introduction to MEEP Simulator</vt:lpstr>
      <vt:lpstr>3.2. MEEP: Boundary Conditions </vt:lpstr>
      <vt:lpstr>3.2. MEEP: Material Inhomogeneity</vt:lpstr>
      <vt:lpstr>3.2. MEEP: Material Nonlinearity</vt:lpstr>
      <vt:lpstr>3.2. MEEP: Dispersion of Permeability</vt:lpstr>
      <vt:lpstr>3.2. MEEP: Gyromagnetism</vt:lpstr>
      <vt:lpstr>3.2. MEEP: Gyromagnetism</vt:lpstr>
      <vt:lpstr>3.2. MEEP: Transmittance Spectra</vt:lpstr>
      <vt:lpstr>3.3. MEEP Simulation of Dispersive, Gyromagnetic Ferromagnetic Transmission Line </vt:lpstr>
      <vt:lpstr>3.3. MEEP Simulation for Magnetic Transmission Line</vt:lpstr>
      <vt:lpstr>3.3. Magnetic Transmission Line Model for Pulse Transformer</vt:lpstr>
      <vt:lpstr>3.3. Pulse Transformer Simulation in MEEP</vt:lpstr>
      <vt:lpstr>3.3. Geometry of Pulse Transformer</vt:lpstr>
      <vt:lpstr>3.3. Material Properties of MnZn Ferrite</vt:lpstr>
      <vt:lpstr>3.3. Gyromagnetic Susceptibility χ versus bias</vt:lpstr>
      <vt:lpstr>3.3. Soft Electric Gaussian Current Pulse</vt:lpstr>
      <vt:lpstr>3.3. Color map for Longitudinal Fields</vt:lpstr>
      <vt:lpstr>3.3. Color map for Transverse Fields</vt:lpstr>
      <vt:lpstr>3.3. Field Map for Magnetic Transmission Line</vt:lpstr>
      <vt:lpstr>3.3. Evolution of Magnetic Voltage and Current</vt:lpstr>
      <vt:lpstr>3.3. Hysteresis Loop of MnZn Transmission Line</vt:lpstr>
      <vt:lpstr>3.3. Evolution of Poynting Flux Density</vt:lpstr>
      <vt:lpstr>3.3. Propagation Constant of Magnetic Transmission Line</vt:lpstr>
      <vt:lpstr>3.3. Phase Velocity of Magnetic Transmission Line</vt:lpstr>
      <vt:lpstr>3.3. Intrinsic Wave Impedance of Magnetic Transmission Line</vt:lpstr>
      <vt:lpstr>3.3. Longitudinal Admittance of Magnetic Transmission Line</vt:lpstr>
      <vt:lpstr>3.3. Transverse Impedance of Magnetic Transmission Line</vt:lpstr>
      <vt:lpstr>3.3. Limitations of MEEP simulation</vt:lpstr>
      <vt:lpstr>4. Conclusion</vt:lpstr>
      <vt:lpstr>4. Comparison of three Models </vt:lpstr>
      <vt:lpstr>4. Conclusion</vt:lpstr>
      <vt:lpstr>4.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1518</cp:revision>
  <dcterms:created xsi:type="dcterms:W3CDTF">2019-10-08T20:14:06Z</dcterms:created>
  <dcterms:modified xsi:type="dcterms:W3CDTF">2020-11-07T22:07:50Z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